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256" r:id="rId2"/>
    <p:sldId id="351" r:id="rId3"/>
    <p:sldId id="425" r:id="rId4"/>
    <p:sldId id="428" r:id="rId5"/>
    <p:sldId id="398" r:id="rId6"/>
    <p:sldId id="413" r:id="rId7"/>
    <p:sldId id="420" r:id="rId8"/>
    <p:sldId id="411" r:id="rId9"/>
    <p:sldId id="421" r:id="rId10"/>
    <p:sldId id="429" r:id="rId11"/>
    <p:sldId id="430" r:id="rId12"/>
    <p:sldId id="383" r:id="rId13"/>
    <p:sldId id="426" r:id="rId14"/>
    <p:sldId id="362" r:id="rId15"/>
    <p:sldId id="377" r:id="rId16"/>
    <p:sldId id="379" r:id="rId17"/>
    <p:sldId id="380" r:id="rId18"/>
    <p:sldId id="394" r:id="rId19"/>
    <p:sldId id="416" r:id="rId20"/>
    <p:sldId id="385" r:id="rId21"/>
    <p:sldId id="433" r:id="rId22"/>
    <p:sldId id="432" r:id="rId23"/>
    <p:sldId id="434" r:id="rId24"/>
    <p:sldId id="435" r:id="rId25"/>
    <p:sldId id="264" r:id="rId26"/>
  </p:sldIdLst>
  <p:sldSz cx="9144000" cy="6858000" type="screen4x3"/>
  <p:notesSz cx="6669088" cy="9926638"/>
  <p:defaultTextStyle>
    <a:defPPr>
      <a:defRPr lang="en-US"/>
    </a:defPPr>
    <a:lvl1pPr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ārtiņš Auders" initials="MA" lastIdx="1" clrIdx="0">
    <p:extLst/>
  </p:cmAuthor>
  <p:cmAuthor id="2" name="Dace Vītola" initials="DV" lastIdx="6"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859C"/>
    <a:srgbClr val="589898"/>
    <a:srgbClr val="CCEEF4"/>
    <a:srgbClr val="00859B"/>
    <a:srgbClr val="7FF905"/>
    <a:srgbClr val="1884E6"/>
    <a:srgbClr val="F98B27"/>
    <a:srgbClr val="228B9D"/>
    <a:srgbClr val="008080"/>
    <a:srgbClr val="49C3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2" autoAdjust="0"/>
    <p:restoredTop sz="96370" autoAdjust="0"/>
  </p:normalViewPr>
  <p:slideViewPr>
    <p:cSldViewPr snapToGrid="0" snapToObjects="1">
      <p:cViewPr varScale="1">
        <p:scale>
          <a:sx n="110" d="100"/>
          <a:sy n="110" d="100"/>
        </p:scale>
        <p:origin x="1566" y="108"/>
      </p:cViewPr>
      <p:guideLst>
        <p:guide orient="horz" pos="2160"/>
        <p:guide pos="2880"/>
      </p:guideLst>
    </p:cSldViewPr>
  </p:slideViewPr>
  <p:outlineViewPr>
    <p:cViewPr>
      <p:scale>
        <a:sx n="33" d="100"/>
        <a:sy n="33" d="100"/>
      </p:scale>
      <p:origin x="0" y="-8742"/>
    </p:cViewPr>
  </p:outlineViewPr>
  <p:notesTextViewPr>
    <p:cViewPr>
      <p:scale>
        <a:sx n="1" d="1"/>
        <a:sy n="1" d="1"/>
      </p:scale>
      <p:origin x="0" y="0"/>
    </p:cViewPr>
  </p:notesTextViewPr>
  <p:notesViewPr>
    <p:cSldViewPr snapToGrid="0" snapToObjects="1">
      <p:cViewPr varScale="1">
        <p:scale>
          <a:sx n="80" d="100"/>
          <a:sy n="80" d="100"/>
        </p:scale>
        <p:origin x="405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oleObject" Target="file:///C:\Users\Edmunds.Valantis\Documents\M&#257;jok&#316;i\Atbalsts%20&#299;res_majas\M&#257;jas%20pec%20vecuma.xlsx" TargetMode="External"/><Relationship Id="rId2" Type="http://schemas.microsoft.com/office/2011/relationships/chartColorStyle" Target="colors3.xml"/><Relationship Id="rId1" Type="http://schemas.microsoft.com/office/2011/relationships/chartStyle" Target="style3.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charts/_rels/chart4.xml.rels><?xml version="1.0" encoding="UTF-8" standalone="yes"?>
<Relationships xmlns="http://schemas.openxmlformats.org/package/2006/relationships"><Relationship Id="rId3" Type="http://schemas.openxmlformats.org/officeDocument/2006/relationships/oleObject" Target="file:///C:\Users\Edmunds.Valantis\AppData\Local\Microsoft\Windows\INetCache\Content.Outlook\CX3N12X3\IB001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manualLayout>
          <c:layoutTarget val="inner"/>
          <c:xMode val="edge"/>
          <c:yMode val="edge"/>
          <c:x val="8.4599081364829395E-2"/>
          <c:y val="4.2585875984251967E-2"/>
          <c:w val="0.4337883643506435"/>
          <c:h val="0.8703681102362204"/>
        </c:manualLayout>
      </c:layout>
      <c:barChart>
        <c:barDir val="col"/>
        <c:grouping val="percentStacked"/>
        <c:varyColors val="0"/>
        <c:ser>
          <c:idx val="0"/>
          <c:order val="0"/>
          <c:tx>
            <c:strRef>
              <c:f>Sheet1!$A$2</c:f>
              <c:strCache>
                <c:ptCount val="1"/>
                <c:pt idx="0">
                  <c:v>Līdz 128 EUR</c:v>
                </c:pt>
              </c:strCache>
            </c:strRef>
          </c:tx>
          <c:spPr>
            <a:solidFill>
              <a:schemeClr val="accent5">
                <a:shade val="45000"/>
              </a:schemeClr>
            </a:solidFill>
            <a:ln>
              <a:noFill/>
            </a:ln>
            <a:effectLst/>
          </c:spPr>
          <c:invertIfNegative val="0"/>
          <c:cat>
            <c:strRef>
              <c:f>Sheet1!$B$1</c:f>
              <c:strCache>
                <c:ptCount val="1"/>
                <c:pt idx="0">
                  <c:v>2016</c:v>
                </c:pt>
              </c:strCache>
            </c:strRef>
          </c:cat>
          <c:val>
            <c:numRef>
              <c:f>Sheet1!$B$2</c:f>
              <c:numCache>
                <c:formatCode>0.0%</c:formatCode>
                <c:ptCount val="1"/>
                <c:pt idx="0">
                  <c:v>3.5000000000000003E-2</c:v>
                </c:pt>
              </c:numCache>
            </c:numRef>
          </c:val>
          <c:extLst>
            <c:ext xmlns:c16="http://schemas.microsoft.com/office/drawing/2014/chart" uri="{C3380CC4-5D6E-409C-BE32-E72D297353CC}">
              <c16:uniqueId val="{00000000-0311-4D4C-B999-29D9A7D2E002}"/>
            </c:ext>
          </c:extLst>
        </c:ser>
        <c:ser>
          <c:idx val="1"/>
          <c:order val="1"/>
          <c:tx>
            <c:strRef>
              <c:f>Sheet1!$A$3</c:f>
              <c:strCache>
                <c:ptCount val="1"/>
                <c:pt idx="0">
                  <c:v>No 129 EUR līdz 380 EUR</c:v>
                </c:pt>
              </c:strCache>
            </c:strRef>
          </c:tx>
          <c:spPr>
            <a:solidFill>
              <a:schemeClr val="accent5">
                <a:shade val="61000"/>
              </a:schemeClr>
            </a:solidFill>
            <a:ln>
              <a:noFill/>
            </a:ln>
            <a:effectLst/>
          </c:spPr>
          <c:invertIfNegative val="0"/>
          <c:dPt>
            <c:idx val="0"/>
            <c:invertIfNegative val="0"/>
            <c:bubble3D val="0"/>
            <c:spPr>
              <a:solidFill>
                <a:schemeClr val="accent5">
                  <a:shade val="61000"/>
                </a:schemeClr>
              </a:solidFill>
              <a:ln>
                <a:solidFill>
                  <a:schemeClr val="bg1"/>
                </a:solidFill>
              </a:ln>
              <a:effectLst/>
            </c:spPr>
            <c:extLst>
              <c:ext xmlns:c16="http://schemas.microsoft.com/office/drawing/2014/chart" uri="{C3380CC4-5D6E-409C-BE32-E72D297353CC}">
                <c16:uniqueId val="{0000000A-0311-4D4C-B999-29D9A7D2E002}"/>
              </c:ext>
            </c:extLst>
          </c:dPt>
          <c:cat>
            <c:strRef>
              <c:f>Sheet1!$B$1</c:f>
              <c:strCache>
                <c:ptCount val="1"/>
                <c:pt idx="0">
                  <c:v>2016</c:v>
                </c:pt>
              </c:strCache>
            </c:strRef>
          </c:cat>
          <c:val>
            <c:numRef>
              <c:f>Sheet1!$B$3</c:f>
              <c:numCache>
                <c:formatCode>0.0%</c:formatCode>
                <c:ptCount val="1"/>
                <c:pt idx="0">
                  <c:v>0.219</c:v>
                </c:pt>
              </c:numCache>
            </c:numRef>
          </c:val>
          <c:extLst>
            <c:ext xmlns:c16="http://schemas.microsoft.com/office/drawing/2014/chart" uri="{C3380CC4-5D6E-409C-BE32-E72D297353CC}">
              <c16:uniqueId val="{00000003-0311-4D4C-B999-29D9A7D2E002}"/>
            </c:ext>
          </c:extLst>
        </c:ser>
        <c:ser>
          <c:idx val="2"/>
          <c:order val="2"/>
          <c:tx>
            <c:strRef>
              <c:f>Sheet1!$A$4</c:f>
              <c:strCache>
                <c:ptCount val="1"/>
                <c:pt idx="0">
                  <c:v>No 381 EUR līdz 700 EUR</c:v>
                </c:pt>
              </c:strCache>
            </c:strRef>
          </c:tx>
          <c:spPr>
            <a:solidFill>
              <a:schemeClr val="accent5">
                <a:shade val="76000"/>
              </a:schemeClr>
            </a:solidFill>
            <a:ln>
              <a:solidFill>
                <a:schemeClr val="bg1"/>
              </a:solidFill>
            </a:ln>
            <a:effectLst/>
          </c:spPr>
          <c:invertIfNegative val="0"/>
          <c:cat>
            <c:strRef>
              <c:f>Sheet1!$B$1</c:f>
              <c:strCache>
                <c:ptCount val="1"/>
                <c:pt idx="0">
                  <c:v>2016</c:v>
                </c:pt>
              </c:strCache>
            </c:strRef>
          </c:cat>
          <c:val>
            <c:numRef>
              <c:f>Sheet1!$B$4</c:f>
              <c:numCache>
                <c:formatCode>0.0%</c:formatCode>
                <c:ptCount val="1"/>
                <c:pt idx="0">
                  <c:v>0.20699999999999999</c:v>
                </c:pt>
              </c:numCache>
            </c:numRef>
          </c:val>
          <c:extLst>
            <c:ext xmlns:c16="http://schemas.microsoft.com/office/drawing/2014/chart" uri="{C3380CC4-5D6E-409C-BE32-E72D297353CC}">
              <c16:uniqueId val="{00000004-0311-4D4C-B999-29D9A7D2E002}"/>
            </c:ext>
          </c:extLst>
        </c:ser>
        <c:ser>
          <c:idx val="3"/>
          <c:order val="3"/>
          <c:tx>
            <c:strRef>
              <c:f>Sheet1!$A$5</c:f>
              <c:strCache>
                <c:ptCount val="1"/>
                <c:pt idx="0">
                  <c:v>No 701 EUR līdz 1000 EUR</c:v>
                </c:pt>
              </c:strCache>
            </c:strRef>
          </c:tx>
          <c:spPr>
            <a:solidFill>
              <a:schemeClr val="accent5">
                <a:shade val="92000"/>
              </a:schemeClr>
            </a:solidFill>
            <a:ln>
              <a:solidFill>
                <a:schemeClr val="bg1"/>
              </a:solidFill>
            </a:ln>
            <a:effectLst/>
          </c:spPr>
          <c:invertIfNegative val="0"/>
          <c:cat>
            <c:strRef>
              <c:f>Sheet1!$B$1</c:f>
              <c:strCache>
                <c:ptCount val="1"/>
                <c:pt idx="0">
                  <c:v>2016</c:v>
                </c:pt>
              </c:strCache>
            </c:strRef>
          </c:cat>
          <c:val>
            <c:numRef>
              <c:f>Sheet1!$B$5</c:f>
              <c:numCache>
                <c:formatCode>0.0%</c:formatCode>
                <c:ptCount val="1"/>
                <c:pt idx="0">
                  <c:v>0.14499999999999999</c:v>
                </c:pt>
              </c:numCache>
            </c:numRef>
          </c:val>
          <c:extLst>
            <c:ext xmlns:c16="http://schemas.microsoft.com/office/drawing/2014/chart" uri="{C3380CC4-5D6E-409C-BE32-E72D297353CC}">
              <c16:uniqueId val="{00000005-0311-4D4C-B999-29D9A7D2E002}"/>
            </c:ext>
          </c:extLst>
        </c:ser>
        <c:ser>
          <c:idx val="4"/>
          <c:order val="4"/>
          <c:tx>
            <c:strRef>
              <c:f>Sheet1!$A$6</c:f>
              <c:strCache>
                <c:ptCount val="1"/>
                <c:pt idx="0">
                  <c:v>No 1001 EUR līdz 1300 EUR</c:v>
                </c:pt>
              </c:strCache>
            </c:strRef>
          </c:tx>
          <c:spPr>
            <a:solidFill>
              <a:schemeClr val="accent5">
                <a:tint val="93000"/>
              </a:schemeClr>
            </a:solidFill>
            <a:ln>
              <a:solidFill>
                <a:schemeClr val="bg1"/>
              </a:solidFill>
            </a:ln>
            <a:effectLst/>
          </c:spPr>
          <c:invertIfNegative val="0"/>
          <c:cat>
            <c:strRef>
              <c:f>Sheet1!$B$1</c:f>
              <c:strCache>
                <c:ptCount val="1"/>
                <c:pt idx="0">
                  <c:v>2016</c:v>
                </c:pt>
              </c:strCache>
            </c:strRef>
          </c:cat>
          <c:val>
            <c:numRef>
              <c:f>Sheet1!$B$6</c:f>
              <c:numCache>
                <c:formatCode>0.0%</c:formatCode>
                <c:ptCount val="1"/>
                <c:pt idx="0">
                  <c:v>0.12</c:v>
                </c:pt>
              </c:numCache>
            </c:numRef>
          </c:val>
          <c:extLst>
            <c:ext xmlns:c16="http://schemas.microsoft.com/office/drawing/2014/chart" uri="{C3380CC4-5D6E-409C-BE32-E72D297353CC}">
              <c16:uniqueId val="{00000006-0311-4D4C-B999-29D9A7D2E002}"/>
            </c:ext>
          </c:extLst>
        </c:ser>
        <c:ser>
          <c:idx val="5"/>
          <c:order val="5"/>
          <c:tx>
            <c:strRef>
              <c:f>Sheet1!$A$7</c:f>
              <c:strCache>
                <c:ptCount val="1"/>
                <c:pt idx="0">
                  <c:v>No 1301 EUR līdz 1600 EUR</c:v>
                </c:pt>
              </c:strCache>
            </c:strRef>
          </c:tx>
          <c:spPr>
            <a:solidFill>
              <a:schemeClr val="accent5">
                <a:tint val="77000"/>
              </a:schemeClr>
            </a:solidFill>
            <a:ln>
              <a:solidFill>
                <a:schemeClr val="bg1"/>
              </a:solidFill>
            </a:ln>
            <a:effectLst/>
          </c:spPr>
          <c:invertIfNegative val="0"/>
          <c:cat>
            <c:strRef>
              <c:f>Sheet1!$B$1</c:f>
              <c:strCache>
                <c:ptCount val="1"/>
                <c:pt idx="0">
                  <c:v>2016</c:v>
                </c:pt>
              </c:strCache>
            </c:strRef>
          </c:cat>
          <c:val>
            <c:numRef>
              <c:f>Sheet1!$B$7</c:f>
              <c:numCache>
                <c:formatCode>0.0%</c:formatCode>
                <c:ptCount val="1"/>
                <c:pt idx="0">
                  <c:v>8.1000000000000003E-2</c:v>
                </c:pt>
              </c:numCache>
            </c:numRef>
          </c:val>
          <c:extLst>
            <c:ext xmlns:c16="http://schemas.microsoft.com/office/drawing/2014/chart" uri="{C3380CC4-5D6E-409C-BE32-E72D297353CC}">
              <c16:uniqueId val="{00000007-0311-4D4C-B999-29D9A7D2E002}"/>
            </c:ext>
          </c:extLst>
        </c:ser>
        <c:ser>
          <c:idx val="6"/>
          <c:order val="6"/>
          <c:tx>
            <c:strRef>
              <c:f>Sheet1!$A$8</c:f>
              <c:strCache>
                <c:ptCount val="1"/>
                <c:pt idx="0">
                  <c:v>No 1601 EUR līdz 1900 EUR</c:v>
                </c:pt>
              </c:strCache>
            </c:strRef>
          </c:tx>
          <c:spPr>
            <a:solidFill>
              <a:schemeClr val="accent5">
                <a:tint val="62000"/>
              </a:schemeClr>
            </a:solidFill>
            <a:ln>
              <a:noFill/>
            </a:ln>
            <a:effectLst/>
          </c:spPr>
          <c:invertIfNegative val="0"/>
          <c:cat>
            <c:strRef>
              <c:f>Sheet1!$B$1</c:f>
              <c:strCache>
                <c:ptCount val="1"/>
                <c:pt idx="0">
                  <c:v>2016</c:v>
                </c:pt>
              </c:strCache>
            </c:strRef>
          </c:cat>
          <c:val>
            <c:numRef>
              <c:f>Sheet1!$B$8</c:f>
              <c:numCache>
                <c:formatCode>0.0%</c:formatCode>
                <c:ptCount val="1"/>
                <c:pt idx="0">
                  <c:v>6.6000000000000003E-2</c:v>
                </c:pt>
              </c:numCache>
            </c:numRef>
          </c:val>
          <c:extLst>
            <c:ext xmlns:c16="http://schemas.microsoft.com/office/drawing/2014/chart" uri="{C3380CC4-5D6E-409C-BE32-E72D297353CC}">
              <c16:uniqueId val="{00000008-0311-4D4C-B999-29D9A7D2E002}"/>
            </c:ext>
          </c:extLst>
        </c:ser>
        <c:ser>
          <c:idx val="7"/>
          <c:order val="7"/>
          <c:tx>
            <c:strRef>
              <c:f>Sheet1!$A$9</c:f>
              <c:strCache>
                <c:ptCount val="1"/>
                <c:pt idx="0">
                  <c:v>Virs 1900 EUR</c:v>
                </c:pt>
              </c:strCache>
            </c:strRef>
          </c:tx>
          <c:spPr>
            <a:solidFill>
              <a:schemeClr val="accent5">
                <a:tint val="46000"/>
              </a:schemeClr>
            </a:solidFill>
            <a:ln>
              <a:solidFill>
                <a:schemeClr val="bg1"/>
              </a:solidFill>
            </a:ln>
            <a:effectLst/>
          </c:spPr>
          <c:invertIfNegative val="0"/>
          <c:cat>
            <c:strRef>
              <c:f>Sheet1!$B$1</c:f>
              <c:strCache>
                <c:ptCount val="1"/>
                <c:pt idx="0">
                  <c:v>2016</c:v>
                </c:pt>
              </c:strCache>
            </c:strRef>
          </c:cat>
          <c:val>
            <c:numRef>
              <c:f>Sheet1!$B$9</c:f>
              <c:numCache>
                <c:formatCode>0.0%</c:formatCode>
                <c:ptCount val="1"/>
                <c:pt idx="0">
                  <c:v>0.129</c:v>
                </c:pt>
              </c:numCache>
            </c:numRef>
          </c:val>
          <c:extLst>
            <c:ext xmlns:c16="http://schemas.microsoft.com/office/drawing/2014/chart" uri="{C3380CC4-5D6E-409C-BE32-E72D297353CC}">
              <c16:uniqueId val="{00000009-0311-4D4C-B999-29D9A7D2E002}"/>
            </c:ext>
          </c:extLst>
        </c:ser>
        <c:dLbls>
          <c:showLegendKey val="0"/>
          <c:showVal val="0"/>
          <c:showCatName val="0"/>
          <c:showSerName val="0"/>
          <c:showPercent val="0"/>
          <c:showBubbleSize val="0"/>
        </c:dLbls>
        <c:gapWidth val="20"/>
        <c:overlap val="100"/>
        <c:axId val="457727976"/>
        <c:axId val="457726008"/>
      </c:barChart>
      <c:catAx>
        <c:axId val="457727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lv-LV"/>
          </a:p>
        </c:txPr>
        <c:crossAx val="457726008"/>
        <c:crosses val="autoZero"/>
        <c:auto val="1"/>
        <c:lblAlgn val="ctr"/>
        <c:lblOffset val="100"/>
        <c:noMultiLvlLbl val="0"/>
      </c:catAx>
      <c:valAx>
        <c:axId val="45772600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lv-LV"/>
          </a:p>
        </c:txPr>
        <c:crossAx val="457727976"/>
        <c:crosses val="autoZero"/>
        <c:crossBetween val="between"/>
      </c:valAx>
      <c:spPr>
        <a:noFill/>
        <a:ln>
          <a:noFill/>
        </a:ln>
        <a:effectLst/>
      </c:spPr>
    </c:plotArea>
    <c:legend>
      <c:legendPos val="r"/>
      <c:layout>
        <c:manualLayout>
          <c:xMode val="edge"/>
          <c:yMode val="edge"/>
          <c:x val="0.53371297317796751"/>
          <c:y val="3.8015418431330932E-2"/>
          <c:w val="0.4488032445132093"/>
          <c:h val="0.89957321497776754"/>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lv-LV"/>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Calibri Light" panose="020F0302020204030204" pitchFamily="34" charset="0"/>
          <a:cs typeface="Calibri Light" panose="020F0302020204030204" pitchFamily="34" charset="0"/>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6895934224448969"/>
          <c:y val="0"/>
          <c:w val="0.6354167440880446"/>
          <c:h val="1"/>
        </c:manualLayout>
      </c:layout>
      <c:pie3DChart>
        <c:varyColors val="1"/>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10"/>
          <c:dPt>
            <c:idx val="0"/>
            <c:bubble3D val="0"/>
            <c:spPr>
              <a:blipFill dpi="0" rotWithShape="1">
                <a:blip xmlns:r="http://schemas.openxmlformats.org/officeDocument/2006/relationships" r:embed="rId3"/>
                <a:srcRect/>
                <a:stretch>
                  <a:fillRect/>
                </a:stretch>
              </a:blip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accent1"/>
                </a:contourClr>
              </a:sp3d>
            </c:spPr>
            <c:extLst>
              <c:ext xmlns:c16="http://schemas.microsoft.com/office/drawing/2014/chart" uri="{C3380CC4-5D6E-409C-BE32-E72D297353CC}">
                <c16:uniqueId val="{00000001-6AE1-441B-8C3C-39B00CDB2C8A}"/>
              </c:ext>
            </c:extLst>
          </c:dPt>
          <c:dPt>
            <c:idx val="1"/>
            <c:bubble3D val="0"/>
            <c:explosion val="26"/>
            <c:spPr>
              <a:blipFill dpi="0" rotWithShape="1">
                <a:blip xmlns:r="http://schemas.openxmlformats.org/officeDocument/2006/relationships" r:embed="rId4"/>
                <a:srcRect/>
                <a:stretch>
                  <a:fillRect/>
                </a:stretch>
              </a:blip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accent1"/>
                </a:contourClr>
              </a:sp3d>
            </c:spPr>
            <c:extLst>
              <c:ext xmlns:c16="http://schemas.microsoft.com/office/drawing/2014/chart" uri="{C3380CC4-5D6E-409C-BE32-E72D297353CC}">
                <c16:uniqueId val="{00000003-6AE1-441B-8C3C-39B00CDB2C8A}"/>
              </c:ext>
            </c:extLst>
          </c:dPt>
          <c:dPt>
            <c:idx val="2"/>
            <c:bubble3D val="0"/>
            <c:explosion val="33"/>
            <c:spPr>
              <a:blipFill dpi="0" rotWithShape="1">
                <a:blip xmlns:r="http://schemas.openxmlformats.org/officeDocument/2006/relationships" r:embed="rId5"/>
                <a:srcRect/>
                <a:stretch>
                  <a:fillRect/>
                </a:stretch>
              </a:blip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accent1"/>
                </a:contourClr>
              </a:sp3d>
            </c:spPr>
            <c:extLst>
              <c:ext xmlns:c16="http://schemas.microsoft.com/office/drawing/2014/chart" uri="{C3380CC4-5D6E-409C-BE32-E72D297353CC}">
                <c16:uniqueId val="{00000005-6AE1-441B-8C3C-39B00CDB2C8A}"/>
              </c:ext>
            </c:extLst>
          </c:dPt>
          <c:dPt>
            <c:idx val="3"/>
            <c:bubble3D val="0"/>
            <c:explosion val="39"/>
            <c:spPr>
              <a:blipFill dpi="0" rotWithShape="1">
                <a:blip xmlns:r="http://schemas.openxmlformats.org/officeDocument/2006/relationships" r:embed="rId6"/>
                <a:srcRect/>
                <a:stretch>
                  <a:fillRect/>
                </a:stretch>
              </a:blip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accent1"/>
                </a:contourClr>
              </a:sp3d>
            </c:spPr>
            <c:extLst>
              <c:ext xmlns:c16="http://schemas.microsoft.com/office/drawing/2014/chart" uri="{C3380CC4-5D6E-409C-BE32-E72D297353CC}">
                <c16:uniqueId val="{00000007-6AE1-441B-8C3C-39B00CDB2C8A}"/>
              </c:ext>
            </c:extLst>
          </c:dPt>
          <c:dPt>
            <c:idx val="4"/>
            <c:bubble3D val="0"/>
            <c:explosion val="21"/>
            <c:spPr>
              <a:solidFill>
                <a:srgbClr val="589898"/>
              </a:solidFill>
              <a:ln>
                <a:noFill/>
              </a:ln>
              <a:effectLst>
                <a:outerShdw blurRad="88900" sx="102000" sy="102000" algn="ctr" rotWithShape="0">
                  <a:srgbClr val="00859B">
                    <a:alpha val="9804"/>
                  </a:srgbClr>
                </a:outerShdw>
              </a:effectLst>
              <a:scene3d>
                <a:camera prst="orthographicFront"/>
                <a:lightRig rig="threePt" dir="t"/>
              </a:scene3d>
              <a:sp3d>
                <a:bevelT w="127000" h="127000"/>
                <a:bevelB w="127000" h="127000"/>
                <a:contourClr>
                  <a:schemeClr val="accent1"/>
                </a:contourClr>
              </a:sp3d>
            </c:spPr>
            <c:extLst>
              <c:ext xmlns:c16="http://schemas.microsoft.com/office/drawing/2014/chart" uri="{C3380CC4-5D6E-409C-BE32-E72D297353CC}">
                <c16:uniqueId val="{00000009-6AE1-441B-8C3C-39B00CDB2C8A}"/>
              </c:ext>
            </c:extLst>
          </c:dPt>
          <c:dLbls>
            <c:dLbl>
              <c:idx val="0"/>
              <c:tx>
                <c:rich>
                  <a:bodyPr rot="0" spcFirstLastPara="1" vertOverflow="ellipsis" vert="horz" wrap="square" lIns="38100" tIns="19050" rIns="38100" bIns="19050" anchor="ctr" anchorCtr="1">
                    <a:spAutoFit/>
                  </a:bodyPr>
                  <a:lstStyle/>
                  <a:p>
                    <a:pPr>
                      <a:defRPr sz="1200" b="1" i="0" u="none" strike="noStrike" kern="1200" spc="0" baseline="0">
                        <a:solidFill>
                          <a:srgbClr val="00859B"/>
                        </a:solidFill>
                        <a:latin typeface="Tahoma" panose="020B0604030504040204" pitchFamily="34" charset="0"/>
                        <a:ea typeface="Tahoma" panose="020B0604030504040204" pitchFamily="34" charset="0"/>
                        <a:cs typeface="Tahoma" panose="020B0604030504040204" pitchFamily="34" charset="0"/>
                      </a:defRPr>
                    </a:pPr>
                    <a:fld id="{4FD83855-03B8-4680-AE68-4E18FE597B52}" type="CATEGORYNAME">
                      <a:rPr lang="en-US" sz="1200" baseline="0">
                        <a:solidFill>
                          <a:srgbClr val="00859B"/>
                        </a:solidFill>
                        <a:latin typeface="Tahoma" panose="020B0604030504040204" pitchFamily="34" charset="0"/>
                        <a:ea typeface="Tahoma" panose="020B0604030504040204" pitchFamily="34" charset="0"/>
                        <a:cs typeface="Tahoma" panose="020B0604030504040204" pitchFamily="34" charset="0"/>
                      </a:rPr>
                      <a:pPr>
                        <a:defRPr sz="1200">
                          <a:solidFill>
                            <a:srgbClr val="00859B"/>
                          </a:solidFill>
                          <a:latin typeface="Tahoma" panose="020B0604030504040204" pitchFamily="34" charset="0"/>
                          <a:ea typeface="Tahoma" panose="020B0604030504040204" pitchFamily="34" charset="0"/>
                          <a:cs typeface="Tahoma" panose="020B0604030504040204" pitchFamily="34" charset="0"/>
                        </a:defRPr>
                      </a:pPr>
                      <a:t>[CATEGORY NAME]</a:t>
                    </a:fld>
                    <a:endParaRPr lang="en-US" sz="1200" baseline="0">
                      <a:solidFill>
                        <a:srgbClr val="00859B"/>
                      </a:solidFill>
                      <a:latin typeface="Tahoma" panose="020B0604030504040204" pitchFamily="34" charset="0"/>
                      <a:ea typeface="Tahoma" panose="020B0604030504040204" pitchFamily="34" charset="0"/>
                      <a:cs typeface="Tahoma" panose="020B0604030504040204" pitchFamily="34" charset="0"/>
                    </a:endParaRPr>
                  </a:p>
                  <a:p>
                    <a:pPr>
                      <a:defRPr sz="1200">
                        <a:solidFill>
                          <a:srgbClr val="00859B"/>
                        </a:solidFill>
                        <a:latin typeface="Tahoma" panose="020B0604030504040204" pitchFamily="34" charset="0"/>
                        <a:ea typeface="Tahoma" panose="020B0604030504040204" pitchFamily="34" charset="0"/>
                        <a:cs typeface="Tahoma" panose="020B0604030504040204" pitchFamily="34" charset="0"/>
                      </a:defRPr>
                    </a:pPr>
                    <a:fld id="{D7A65DF4-F563-46E4-81CA-F7847CFFF7B7}" type="CELLRANGE">
                      <a:rPr lang="en-US" sz="1200" b="1" i="0" u="none" strike="noStrike" kern="1200" spc="0" baseline="0">
                        <a:solidFill>
                          <a:srgbClr val="00859B"/>
                        </a:solidFill>
                        <a:latin typeface="Tahoma" panose="020B0604030504040204" pitchFamily="34" charset="0"/>
                        <a:ea typeface="Tahoma" panose="020B0604030504040204" pitchFamily="34" charset="0"/>
                        <a:cs typeface="Tahoma" panose="020B0604030504040204" pitchFamily="34" charset="0"/>
                      </a:rPr>
                      <a:pPr>
                        <a:defRPr sz="1200">
                          <a:solidFill>
                            <a:srgbClr val="00859B"/>
                          </a:solidFill>
                          <a:latin typeface="Tahoma" panose="020B0604030504040204" pitchFamily="34" charset="0"/>
                          <a:ea typeface="Tahoma" panose="020B0604030504040204" pitchFamily="34" charset="0"/>
                          <a:cs typeface="Tahoma" panose="020B0604030504040204" pitchFamily="34" charset="0"/>
                        </a:defRPr>
                      </a:pPr>
                      <a:t>[CELLRANGE]</a:t>
                    </a:fld>
                    <a:endParaRPr lang="lv-LV"/>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rgbClr val="00859B"/>
                      </a:solidFill>
                      <a:latin typeface="Tahoma" panose="020B0604030504040204" pitchFamily="34" charset="0"/>
                      <a:ea typeface="Tahoma" panose="020B0604030504040204" pitchFamily="34" charset="0"/>
                      <a:cs typeface="Tahoma" panose="020B0604030504040204" pitchFamily="34" charset="0"/>
                    </a:defRPr>
                  </a:pPr>
                  <a:endParaRPr lang="lv-LV"/>
                </a:p>
              </c:txPr>
              <c:dLblPos val="outEnd"/>
              <c:showLegendKey val="0"/>
              <c:showVal val="0"/>
              <c:showCatName val="1"/>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6AE1-441B-8C3C-39B00CDB2C8A}"/>
                </c:ext>
              </c:extLst>
            </c:dLbl>
            <c:dLbl>
              <c:idx val="1"/>
              <c:layout>
                <c:manualLayout>
                  <c:x val="8.1175316638981226E-2"/>
                  <c:y val="3.4256561929546236E-3"/>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rgbClr val="00859B"/>
                        </a:solidFill>
                        <a:latin typeface="Tahoma" panose="020B0604030504040204" pitchFamily="34" charset="0"/>
                        <a:ea typeface="Tahoma" panose="020B0604030504040204" pitchFamily="34" charset="0"/>
                        <a:cs typeface="Tahoma" panose="020B0604030504040204" pitchFamily="34" charset="0"/>
                      </a:defRPr>
                    </a:pPr>
                    <a:fld id="{AC937827-D71F-4636-94D8-E123E81DF0B9}" type="CATEGORYNAME">
                      <a:rPr lang="en-US" sz="1200" baseline="0">
                        <a:solidFill>
                          <a:srgbClr val="00859B"/>
                        </a:solidFill>
                        <a:latin typeface="Tahoma" panose="020B0604030504040204" pitchFamily="34" charset="0"/>
                        <a:ea typeface="Tahoma" panose="020B0604030504040204" pitchFamily="34" charset="0"/>
                        <a:cs typeface="Tahoma" panose="020B0604030504040204" pitchFamily="34" charset="0"/>
                      </a:rPr>
                      <a:pPr>
                        <a:defRPr sz="1200">
                          <a:solidFill>
                            <a:srgbClr val="00859B"/>
                          </a:solidFill>
                          <a:latin typeface="Tahoma" panose="020B0604030504040204" pitchFamily="34" charset="0"/>
                          <a:ea typeface="Tahoma" panose="020B0604030504040204" pitchFamily="34" charset="0"/>
                          <a:cs typeface="Tahoma" panose="020B0604030504040204" pitchFamily="34" charset="0"/>
                        </a:defRPr>
                      </a:pPr>
                      <a:t>[CATEGORY NAME]</a:t>
                    </a:fld>
                    <a:endParaRPr lang="en-US" sz="1200" baseline="0">
                      <a:solidFill>
                        <a:srgbClr val="00859B"/>
                      </a:solidFill>
                      <a:latin typeface="Tahoma" panose="020B0604030504040204" pitchFamily="34" charset="0"/>
                      <a:ea typeface="Tahoma" panose="020B0604030504040204" pitchFamily="34" charset="0"/>
                      <a:cs typeface="Tahoma" panose="020B0604030504040204" pitchFamily="34" charset="0"/>
                    </a:endParaRPr>
                  </a:p>
                  <a:p>
                    <a:pPr>
                      <a:defRPr sz="1200">
                        <a:solidFill>
                          <a:srgbClr val="00859B"/>
                        </a:solidFill>
                        <a:latin typeface="Tahoma" panose="020B0604030504040204" pitchFamily="34" charset="0"/>
                        <a:ea typeface="Tahoma" panose="020B0604030504040204" pitchFamily="34" charset="0"/>
                        <a:cs typeface="Tahoma" panose="020B0604030504040204" pitchFamily="34" charset="0"/>
                      </a:defRPr>
                    </a:pPr>
                    <a:fld id="{19137A1C-B38A-410D-9A0D-92D5D32345D9}" type="CELLRANGE">
                      <a:rPr lang="en-US" sz="1200" b="1" i="0" u="none" strike="noStrike" kern="1200" spc="0" baseline="0">
                        <a:solidFill>
                          <a:srgbClr val="00859B"/>
                        </a:solidFill>
                        <a:latin typeface="Tahoma" panose="020B0604030504040204" pitchFamily="34" charset="0"/>
                        <a:ea typeface="Tahoma" panose="020B0604030504040204" pitchFamily="34" charset="0"/>
                        <a:cs typeface="Tahoma" panose="020B0604030504040204" pitchFamily="34" charset="0"/>
                      </a:rPr>
                      <a:pPr>
                        <a:defRPr sz="1200">
                          <a:solidFill>
                            <a:srgbClr val="00859B"/>
                          </a:solidFill>
                          <a:latin typeface="Tahoma" panose="020B0604030504040204" pitchFamily="34" charset="0"/>
                          <a:ea typeface="Tahoma" panose="020B0604030504040204" pitchFamily="34" charset="0"/>
                          <a:cs typeface="Tahoma" panose="020B0604030504040204" pitchFamily="34" charset="0"/>
                        </a:defRPr>
                      </a:pPr>
                      <a:t>[CELLRANGE]</a:t>
                    </a:fld>
                    <a:endParaRPr lang="lv-LV"/>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rgbClr val="00859B"/>
                      </a:solidFill>
                      <a:latin typeface="Tahoma" panose="020B0604030504040204" pitchFamily="34" charset="0"/>
                      <a:ea typeface="Tahoma" panose="020B0604030504040204" pitchFamily="34" charset="0"/>
                      <a:cs typeface="Tahoma" panose="020B0604030504040204" pitchFamily="34" charset="0"/>
                    </a:defRPr>
                  </a:pPr>
                  <a:endParaRPr lang="lv-LV"/>
                </a:p>
              </c:txPr>
              <c:dLblPos val="bestFit"/>
              <c:showLegendKey val="0"/>
              <c:showVal val="0"/>
              <c:showCatName val="1"/>
              <c:showSerName val="0"/>
              <c:showPercent val="0"/>
              <c:showBubbleSize val="0"/>
              <c:extLst>
                <c:ext xmlns:c15="http://schemas.microsoft.com/office/drawing/2012/chart" uri="{CE6537A1-D6FC-4f65-9D91-7224C49458BB}">
                  <c15:layout>
                    <c:manualLayout>
                      <c:w val="0.2198947983635301"/>
                      <c:h val="0.14929734686778606"/>
                    </c:manualLayout>
                  </c15:layout>
                  <c15:dlblFieldTable/>
                  <c15:showDataLabelsRange val="1"/>
                </c:ext>
                <c:ext xmlns:c16="http://schemas.microsoft.com/office/drawing/2014/chart" uri="{C3380CC4-5D6E-409C-BE32-E72D297353CC}">
                  <c16:uniqueId val="{00000003-6AE1-441B-8C3C-39B00CDB2C8A}"/>
                </c:ext>
              </c:extLst>
            </c:dLbl>
            <c:dLbl>
              <c:idx val="2"/>
              <c:layout>
                <c:manualLayout>
                  <c:x val="1.7905537153425639E-2"/>
                  <c:y val="0.10748316642959439"/>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rgbClr val="00859B"/>
                        </a:solidFill>
                        <a:latin typeface="Tahoma" panose="020B0604030504040204" pitchFamily="34" charset="0"/>
                        <a:ea typeface="Tahoma" panose="020B0604030504040204" pitchFamily="34" charset="0"/>
                        <a:cs typeface="Tahoma" panose="020B0604030504040204" pitchFamily="34" charset="0"/>
                      </a:defRPr>
                    </a:pPr>
                    <a:fld id="{2726DE8F-5762-427C-9B2F-0A63B3DF0C48}" type="CATEGORYNAME">
                      <a:rPr lang="en-US" sz="1200" baseline="0">
                        <a:solidFill>
                          <a:srgbClr val="00859B"/>
                        </a:solidFill>
                        <a:latin typeface="Tahoma" panose="020B0604030504040204" pitchFamily="34" charset="0"/>
                        <a:ea typeface="Tahoma" panose="020B0604030504040204" pitchFamily="34" charset="0"/>
                        <a:cs typeface="Tahoma" panose="020B0604030504040204" pitchFamily="34" charset="0"/>
                      </a:rPr>
                      <a:pPr>
                        <a:defRPr sz="1200">
                          <a:solidFill>
                            <a:srgbClr val="00859B"/>
                          </a:solidFill>
                          <a:latin typeface="Tahoma" panose="020B0604030504040204" pitchFamily="34" charset="0"/>
                          <a:ea typeface="Tahoma" panose="020B0604030504040204" pitchFamily="34" charset="0"/>
                          <a:cs typeface="Tahoma" panose="020B0604030504040204" pitchFamily="34" charset="0"/>
                        </a:defRPr>
                      </a:pPr>
                      <a:t>[CATEGORY NAME]</a:t>
                    </a:fld>
                    <a:endParaRPr lang="en-US" sz="1200" baseline="0">
                      <a:solidFill>
                        <a:srgbClr val="00859B"/>
                      </a:solidFill>
                      <a:latin typeface="Tahoma" panose="020B0604030504040204" pitchFamily="34" charset="0"/>
                      <a:ea typeface="Tahoma" panose="020B0604030504040204" pitchFamily="34" charset="0"/>
                      <a:cs typeface="Tahoma" panose="020B0604030504040204" pitchFamily="34" charset="0"/>
                    </a:endParaRPr>
                  </a:p>
                  <a:p>
                    <a:pPr>
                      <a:defRPr sz="1200">
                        <a:solidFill>
                          <a:srgbClr val="00859B"/>
                        </a:solidFill>
                        <a:latin typeface="Tahoma" panose="020B0604030504040204" pitchFamily="34" charset="0"/>
                        <a:ea typeface="Tahoma" panose="020B0604030504040204" pitchFamily="34" charset="0"/>
                        <a:cs typeface="Tahoma" panose="020B0604030504040204" pitchFamily="34" charset="0"/>
                      </a:defRPr>
                    </a:pPr>
                    <a:fld id="{F9A23BF5-A5FC-4B87-B3FA-A13726DB5B6F}" type="CELLRANGE">
                      <a:rPr lang="en-US" sz="1200" b="1" i="0" u="none" strike="noStrike" kern="1200" spc="0" baseline="0">
                        <a:solidFill>
                          <a:srgbClr val="00859B"/>
                        </a:solidFill>
                        <a:latin typeface="Tahoma" panose="020B0604030504040204" pitchFamily="34" charset="0"/>
                        <a:ea typeface="Tahoma" panose="020B0604030504040204" pitchFamily="34" charset="0"/>
                        <a:cs typeface="Tahoma" panose="020B0604030504040204" pitchFamily="34" charset="0"/>
                      </a:rPr>
                      <a:pPr>
                        <a:defRPr sz="1200">
                          <a:solidFill>
                            <a:srgbClr val="00859B"/>
                          </a:solidFill>
                          <a:latin typeface="Tahoma" panose="020B0604030504040204" pitchFamily="34" charset="0"/>
                          <a:ea typeface="Tahoma" panose="020B0604030504040204" pitchFamily="34" charset="0"/>
                          <a:cs typeface="Tahoma" panose="020B0604030504040204" pitchFamily="34" charset="0"/>
                        </a:defRPr>
                      </a:pPr>
                      <a:t>[CELLRANGE]</a:t>
                    </a:fld>
                    <a:r>
                      <a:rPr lang="en-US" sz="1200" b="1" i="0" u="none" strike="noStrike" kern="1200" spc="0" baseline="0">
                        <a:solidFill>
                          <a:srgbClr val="00859B"/>
                        </a:solidFill>
                        <a:latin typeface="Tahoma" panose="020B0604030504040204" pitchFamily="34" charset="0"/>
                        <a:ea typeface="Tahoma" panose="020B0604030504040204" pitchFamily="34" charset="0"/>
                        <a:cs typeface="Tahoma" panose="020B0604030504040204" pitchFamily="34" charset="0"/>
                      </a:rPr>
                      <a:t> </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rgbClr val="00859B"/>
                      </a:solidFill>
                      <a:latin typeface="Tahoma" panose="020B0604030504040204" pitchFamily="34" charset="0"/>
                      <a:ea typeface="Tahoma" panose="020B0604030504040204" pitchFamily="34" charset="0"/>
                      <a:cs typeface="Tahoma" panose="020B0604030504040204" pitchFamily="34" charset="0"/>
                    </a:defRPr>
                  </a:pPr>
                  <a:endParaRPr lang="lv-LV"/>
                </a:p>
              </c:txPr>
              <c:dLblPos val="bestFit"/>
              <c:showLegendKey val="0"/>
              <c:showVal val="0"/>
              <c:showCatName val="1"/>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6AE1-441B-8C3C-39B00CDB2C8A}"/>
                </c:ext>
              </c:extLst>
            </c:dLbl>
            <c:dLbl>
              <c:idx val="3"/>
              <c:tx>
                <c:rich>
                  <a:bodyPr rot="0" spcFirstLastPara="1" vertOverflow="ellipsis" vert="horz" wrap="square" lIns="38100" tIns="19050" rIns="38100" bIns="19050" anchor="ctr" anchorCtr="1">
                    <a:spAutoFit/>
                  </a:bodyPr>
                  <a:lstStyle/>
                  <a:p>
                    <a:pPr>
                      <a:defRPr sz="1200" b="1" i="0" u="none" strike="noStrike" kern="1200" spc="0" baseline="0">
                        <a:solidFill>
                          <a:srgbClr val="00859B"/>
                        </a:solidFill>
                        <a:latin typeface="Tahoma" panose="020B0604030504040204" pitchFamily="34" charset="0"/>
                        <a:ea typeface="Tahoma" panose="020B0604030504040204" pitchFamily="34" charset="0"/>
                        <a:cs typeface="Tahoma" panose="020B0604030504040204" pitchFamily="34" charset="0"/>
                      </a:defRPr>
                    </a:pPr>
                    <a:fld id="{EF5CF298-75A2-4901-885E-5BC1E26781B2}" type="CATEGORYNAME">
                      <a:rPr lang="en-US" sz="1200" baseline="0">
                        <a:solidFill>
                          <a:srgbClr val="00859B"/>
                        </a:solidFill>
                        <a:latin typeface="Tahoma" panose="020B0604030504040204" pitchFamily="34" charset="0"/>
                        <a:ea typeface="Tahoma" panose="020B0604030504040204" pitchFamily="34" charset="0"/>
                        <a:cs typeface="Tahoma" panose="020B0604030504040204" pitchFamily="34" charset="0"/>
                      </a:rPr>
                      <a:pPr>
                        <a:defRPr sz="1200">
                          <a:solidFill>
                            <a:srgbClr val="00859B"/>
                          </a:solidFill>
                          <a:latin typeface="Tahoma" panose="020B0604030504040204" pitchFamily="34" charset="0"/>
                          <a:ea typeface="Tahoma" panose="020B0604030504040204" pitchFamily="34" charset="0"/>
                          <a:cs typeface="Tahoma" panose="020B0604030504040204" pitchFamily="34" charset="0"/>
                        </a:defRPr>
                      </a:pPr>
                      <a:t>[CATEGORY NAME]</a:t>
                    </a:fld>
                    <a:endParaRPr lang="en-US" sz="1200" baseline="0">
                      <a:solidFill>
                        <a:srgbClr val="00859B"/>
                      </a:solidFill>
                      <a:latin typeface="Tahoma" panose="020B0604030504040204" pitchFamily="34" charset="0"/>
                      <a:ea typeface="Tahoma" panose="020B0604030504040204" pitchFamily="34" charset="0"/>
                      <a:cs typeface="Tahoma" panose="020B0604030504040204" pitchFamily="34" charset="0"/>
                    </a:endParaRPr>
                  </a:p>
                  <a:p>
                    <a:pPr>
                      <a:defRPr sz="1200">
                        <a:solidFill>
                          <a:srgbClr val="00859B"/>
                        </a:solidFill>
                        <a:latin typeface="Tahoma" panose="020B0604030504040204" pitchFamily="34" charset="0"/>
                        <a:ea typeface="Tahoma" panose="020B0604030504040204" pitchFamily="34" charset="0"/>
                        <a:cs typeface="Tahoma" panose="020B0604030504040204" pitchFamily="34" charset="0"/>
                      </a:defRPr>
                    </a:pPr>
                    <a:fld id="{BFD7D5B2-1F8D-4018-9C4E-D456E0111F0D}" type="CELLRANGE">
                      <a:rPr lang="en-US" sz="1200" b="1" i="0" u="none" strike="noStrike" kern="1200" spc="0" baseline="0">
                        <a:solidFill>
                          <a:srgbClr val="00859B"/>
                        </a:solidFill>
                        <a:latin typeface="Tahoma" panose="020B0604030504040204" pitchFamily="34" charset="0"/>
                        <a:ea typeface="Tahoma" panose="020B0604030504040204" pitchFamily="34" charset="0"/>
                        <a:cs typeface="Tahoma" panose="020B0604030504040204" pitchFamily="34" charset="0"/>
                      </a:rPr>
                      <a:pPr>
                        <a:defRPr sz="1200">
                          <a:solidFill>
                            <a:srgbClr val="00859B"/>
                          </a:solidFill>
                          <a:latin typeface="Tahoma" panose="020B0604030504040204" pitchFamily="34" charset="0"/>
                          <a:ea typeface="Tahoma" panose="020B0604030504040204" pitchFamily="34" charset="0"/>
                          <a:cs typeface="Tahoma" panose="020B0604030504040204" pitchFamily="34" charset="0"/>
                        </a:defRPr>
                      </a:pPr>
                      <a:t>[CELLRANGE]</a:t>
                    </a:fld>
                    <a:r>
                      <a:rPr lang="en-US" sz="1200" b="1" i="0" u="none" strike="noStrike" kern="1200" spc="0" baseline="0">
                        <a:solidFill>
                          <a:srgbClr val="00859B"/>
                        </a:solidFill>
                        <a:latin typeface="Tahoma" panose="020B0604030504040204" pitchFamily="34" charset="0"/>
                        <a:ea typeface="Tahoma" panose="020B0604030504040204" pitchFamily="34" charset="0"/>
                        <a:cs typeface="Tahoma" panose="020B0604030504040204" pitchFamily="34" charset="0"/>
                      </a:rPr>
                      <a:t> </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rgbClr val="00859B"/>
                      </a:solidFill>
                      <a:latin typeface="Tahoma" panose="020B0604030504040204" pitchFamily="34" charset="0"/>
                      <a:ea typeface="Tahoma" panose="020B0604030504040204" pitchFamily="34" charset="0"/>
                      <a:cs typeface="Tahoma" panose="020B0604030504040204" pitchFamily="34" charset="0"/>
                    </a:defRPr>
                  </a:pPr>
                  <a:endParaRPr lang="lv-LV"/>
                </a:p>
              </c:txPr>
              <c:dLblPos val="outEnd"/>
              <c:showLegendKey val="0"/>
              <c:showVal val="0"/>
              <c:showCatName val="1"/>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6AE1-441B-8C3C-39B00CDB2C8A}"/>
                </c:ext>
              </c:extLst>
            </c:dLbl>
            <c:dLbl>
              <c:idx val="4"/>
              <c:layout>
                <c:manualLayout>
                  <c:x val="4.6756282875511396E-2"/>
                  <c:y val="-4.0160642570281121E-3"/>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rgbClr val="00859B"/>
                        </a:solidFill>
                        <a:latin typeface="Tahoma" panose="020B0604030504040204" pitchFamily="34" charset="0"/>
                        <a:ea typeface="Tahoma" panose="020B0604030504040204" pitchFamily="34" charset="0"/>
                        <a:cs typeface="Tahoma" panose="020B0604030504040204" pitchFamily="34" charset="0"/>
                      </a:defRPr>
                    </a:pPr>
                    <a:fld id="{F2EBD321-4169-4529-96C3-00B022BE2059}" type="CATEGORYNAME">
                      <a:rPr lang="en-US" sz="1200" baseline="0">
                        <a:solidFill>
                          <a:srgbClr val="00859B"/>
                        </a:solidFill>
                        <a:latin typeface="Tahoma" panose="020B0604030504040204" pitchFamily="34" charset="0"/>
                        <a:ea typeface="Tahoma" panose="020B0604030504040204" pitchFamily="34" charset="0"/>
                        <a:cs typeface="Tahoma" panose="020B0604030504040204" pitchFamily="34" charset="0"/>
                      </a:rPr>
                      <a:pPr>
                        <a:defRPr sz="1200">
                          <a:solidFill>
                            <a:srgbClr val="00859B"/>
                          </a:solidFill>
                          <a:latin typeface="Tahoma" panose="020B0604030504040204" pitchFamily="34" charset="0"/>
                          <a:ea typeface="Tahoma" panose="020B0604030504040204" pitchFamily="34" charset="0"/>
                          <a:cs typeface="Tahoma" panose="020B0604030504040204" pitchFamily="34" charset="0"/>
                        </a:defRPr>
                      </a:pPr>
                      <a:t>[CATEGORY NAME]</a:t>
                    </a:fld>
                    <a:endParaRPr lang="en-US" sz="1200" baseline="0">
                      <a:solidFill>
                        <a:srgbClr val="00859B"/>
                      </a:solidFill>
                      <a:latin typeface="Tahoma" panose="020B0604030504040204" pitchFamily="34" charset="0"/>
                      <a:ea typeface="Tahoma" panose="020B0604030504040204" pitchFamily="34" charset="0"/>
                      <a:cs typeface="Tahoma" panose="020B0604030504040204" pitchFamily="34" charset="0"/>
                    </a:endParaRPr>
                  </a:p>
                  <a:p>
                    <a:pPr>
                      <a:defRPr sz="1200">
                        <a:solidFill>
                          <a:srgbClr val="00859B"/>
                        </a:solidFill>
                        <a:latin typeface="Tahoma" panose="020B0604030504040204" pitchFamily="34" charset="0"/>
                        <a:ea typeface="Tahoma" panose="020B0604030504040204" pitchFamily="34" charset="0"/>
                        <a:cs typeface="Tahoma" panose="020B0604030504040204" pitchFamily="34" charset="0"/>
                      </a:defRPr>
                    </a:pPr>
                    <a:fld id="{913D06F4-F644-4E26-BE35-E657F17882E8}" type="CELLRANGE">
                      <a:rPr lang="en-US" sz="1200" b="1" i="0" u="none" strike="noStrike" kern="1200" spc="0" baseline="0">
                        <a:solidFill>
                          <a:srgbClr val="00859B"/>
                        </a:solidFill>
                        <a:latin typeface="Tahoma" panose="020B0604030504040204" pitchFamily="34" charset="0"/>
                        <a:ea typeface="Tahoma" panose="020B0604030504040204" pitchFamily="34" charset="0"/>
                        <a:cs typeface="Tahoma" panose="020B0604030504040204" pitchFamily="34" charset="0"/>
                      </a:rPr>
                      <a:pPr>
                        <a:defRPr sz="1200">
                          <a:solidFill>
                            <a:srgbClr val="00859B"/>
                          </a:solidFill>
                          <a:latin typeface="Tahoma" panose="020B0604030504040204" pitchFamily="34" charset="0"/>
                          <a:ea typeface="Tahoma" panose="020B0604030504040204" pitchFamily="34" charset="0"/>
                          <a:cs typeface="Tahoma" panose="020B0604030504040204" pitchFamily="34" charset="0"/>
                        </a:defRPr>
                      </a:pPr>
                      <a:t>[CELLRANGE]</a:t>
                    </a:fld>
                    <a:endParaRPr lang="lv-LV"/>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rgbClr val="00859B"/>
                      </a:solidFill>
                      <a:latin typeface="Tahoma" panose="020B0604030504040204" pitchFamily="34" charset="0"/>
                      <a:ea typeface="Tahoma" panose="020B0604030504040204" pitchFamily="34" charset="0"/>
                      <a:cs typeface="Tahoma" panose="020B0604030504040204" pitchFamily="34" charset="0"/>
                    </a:defRPr>
                  </a:pPr>
                  <a:endParaRPr lang="lv-LV"/>
                </a:p>
              </c:txPr>
              <c:dLblPos val="bestFit"/>
              <c:showLegendKey val="0"/>
              <c:showVal val="0"/>
              <c:showCatName val="1"/>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6AE1-441B-8C3C-39B00CDB2C8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rgbClr val="00859B"/>
                    </a:solidFill>
                    <a:latin typeface="Tahoma" panose="020B0604030504040204" pitchFamily="34" charset="0"/>
                    <a:ea typeface="Tahoma" panose="020B0604030504040204" pitchFamily="34" charset="0"/>
                    <a:cs typeface="Tahoma" panose="020B0604030504040204" pitchFamily="34" charset="0"/>
                  </a:defRPr>
                </a:pPr>
                <a:endParaRPr lang="lv-LV"/>
              </a:p>
            </c:txPr>
            <c:dLblPos val="outEnd"/>
            <c:showLegendKey val="0"/>
            <c:showVal val="0"/>
            <c:showCatName val="1"/>
            <c:showSerName val="0"/>
            <c:showPercent val="0"/>
            <c:showBubbleSize val="0"/>
            <c:showLeaderLines val="0"/>
            <c:extLst>
              <c:ext xmlns:c15="http://schemas.microsoft.com/office/drawing/2012/chart" uri="{CE6537A1-D6FC-4f65-9D91-7224C49458BB}">
                <c15:showDataLabelsRange val="1"/>
              </c:ext>
            </c:extLst>
          </c:dLbls>
          <c:cat>
            <c:strRef>
              <c:f>Sheet1!$A$1:$A$5</c:f>
              <c:strCache>
                <c:ptCount val="5"/>
                <c:pt idx="0">
                  <c:v>Līdz 1941.gadam</c:v>
                </c:pt>
                <c:pt idx="1">
                  <c:v>1941. - 1960.gadam</c:v>
                </c:pt>
                <c:pt idx="2">
                  <c:v>1961.-1979.gadam</c:v>
                </c:pt>
                <c:pt idx="3">
                  <c:v>1980.-1992.gadam</c:v>
                </c:pt>
                <c:pt idx="4">
                  <c:v>1993.-2014.gadam</c:v>
                </c:pt>
              </c:strCache>
            </c:strRef>
          </c:cat>
          <c:val>
            <c:numRef>
              <c:f>Sheet1!$B$1:$B$5</c:f>
              <c:numCache>
                <c:formatCode>0%</c:formatCode>
                <c:ptCount val="5"/>
                <c:pt idx="0">
                  <c:v>0.45</c:v>
                </c:pt>
                <c:pt idx="1">
                  <c:v>0.14000000000000001</c:v>
                </c:pt>
                <c:pt idx="2">
                  <c:v>0.25</c:v>
                </c:pt>
                <c:pt idx="3">
                  <c:v>0.14000000000000001</c:v>
                </c:pt>
                <c:pt idx="4">
                  <c:v>0.02</c:v>
                </c:pt>
              </c:numCache>
            </c:numRef>
          </c:val>
          <c:extLst>
            <c:ext xmlns:c15="http://schemas.microsoft.com/office/drawing/2012/chart" uri="{02D57815-91ED-43cb-92C2-25804820EDAC}">
              <c15:datalabelsRange>
                <c15:f>Sheet1!$B$1:$B$5</c15:f>
                <c15:dlblRangeCache>
                  <c:ptCount val="5"/>
                  <c:pt idx="0">
                    <c:v>45%</c:v>
                  </c:pt>
                  <c:pt idx="1">
                    <c:v>14%</c:v>
                  </c:pt>
                  <c:pt idx="2">
                    <c:v>25%</c:v>
                  </c:pt>
                  <c:pt idx="3">
                    <c:v>14%</c:v>
                  </c:pt>
                  <c:pt idx="4">
                    <c:v>2%</c:v>
                  </c:pt>
                </c15:dlblRangeCache>
              </c15:datalabelsRange>
            </c:ext>
            <c:ext xmlns:c16="http://schemas.microsoft.com/office/drawing/2014/chart" uri="{C3380CC4-5D6E-409C-BE32-E72D297353CC}">
              <c16:uniqueId val="{0000000A-6AE1-441B-8C3C-39B00CDB2C8A}"/>
            </c:ext>
          </c:extLst>
        </c:ser>
        <c:ser>
          <c:idx val="1"/>
          <c:order val="1"/>
          <c:tx>
            <c:strRef>
              <c:f>Sheet1!$B$1:$B$5</c:f>
              <c:strCache>
                <c:ptCount val="5"/>
                <c:pt idx="0">
                  <c:v>45%</c:v>
                </c:pt>
                <c:pt idx="1">
                  <c:v>14%</c:v>
                </c:pt>
                <c:pt idx="2">
                  <c:v>25%</c:v>
                </c:pt>
                <c:pt idx="3">
                  <c:v>14%</c:v>
                </c:pt>
                <c:pt idx="4">
                  <c:v>2%</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C-6AE1-441B-8C3C-39B00CDB2C8A}"/>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lv-LV"/>
                </a:p>
              </c:txPr>
              <c:dLblPos val="outEnd"/>
              <c:showLegendKey val="0"/>
              <c:showVal val="0"/>
              <c:showCatName val="1"/>
              <c:showSerName val="0"/>
              <c:showPercent val="0"/>
              <c:showBubbleSize val="0"/>
              <c:extLst>
                <c:ext xmlns:c16="http://schemas.microsoft.com/office/drawing/2014/chart" uri="{C3380CC4-5D6E-409C-BE32-E72D297353CC}">
                  <c16:uniqueId val="{0000000C-6AE1-441B-8C3C-39B00CDB2C8A}"/>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Lit>
              <c:formatCode>General</c:formatCode>
              <c:ptCount val="1"/>
              <c:pt idx="0">
                <c:v>1</c:v>
              </c:pt>
            </c:numLit>
          </c:val>
          <c:extLst>
            <c:ext xmlns:c16="http://schemas.microsoft.com/office/drawing/2014/chart" uri="{C3380CC4-5D6E-409C-BE32-E72D297353CC}">
              <c16:uniqueId val="{0000000D-6AE1-441B-8C3C-39B00CDB2C8A}"/>
            </c:ext>
          </c:extLst>
        </c:ser>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v-LV"/>
    </a:p>
  </c:txPr>
  <c:externalData r:id="rId7">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8989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'[IB0010.xlsx]IB0010'!$B$25:$B$33</c:f>
              <c:strCache>
                <c:ptCount val="9"/>
                <c:pt idx="0">
                  <c:v>2008</c:v>
                </c:pt>
                <c:pt idx="1">
                  <c:v>2009</c:v>
                </c:pt>
                <c:pt idx="2">
                  <c:v>2010</c:v>
                </c:pt>
                <c:pt idx="3">
                  <c:v>2011</c:v>
                </c:pt>
                <c:pt idx="4">
                  <c:v>2012</c:v>
                </c:pt>
                <c:pt idx="5">
                  <c:v>2013</c:v>
                </c:pt>
                <c:pt idx="6">
                  <c:v>2014</c:v>
                </c:pt>
                <c:pt idx="7">
                  <c:v>2015</c:v>
                </c:pt>
                <c:pt idx="8">
                  <c:v>2016</c:v>
                </c:pt>
              </c:strCache>
            </c:strRef>
          </c:cat>
          <c:val>
            <c:numRef>
              <c:f>'[IB0010.xlsx]IB0010'!$D$25:$D$33</c:f>
              <c:numCache>
                <c:formatCode>General</c:formatCode>
                <c:ptCount val="9"/>
                <c:pt idx="0">
                  <c:v>27045</c:v>
                </c:pt>
                <c:pt idx="1">
                  <c:v>38208</c:v>
                </c:pt>
                <c:pt idx="2">
                  <c:v>39651</c:v>
                </c:pt>
                <c:pt idx="3">
                  <c:v>30311</c:v>
                </c:pt>
                <c:pt idx="4">
                  <c:v>25163</c:v>
                </c:pt>
                <c:pt idx="5">
                  <c:v>22561</c:v>
                </c:pt>
                <c:pt idx="6">
                  <c:v>19017</c:v>
                </c:pt>
                <c:pt idx="7">
                  <c:v>20119</c:v>
                </c:pt>
                <c:pt idx="8">
                  <c:v>20574</c:v>
                </c:pt>
              </c:numCache>
            </c:numRef>
          </c:val>
          <c:extLst>
            <c:ext xmlns:c16="http://schemas.microsoft.com/office/drawing/2014/chart" uri="{C3380CC4-5D6E-409C-BE32-E72D297353CC}">
              <c16:uniqueId val="{00000000-BC47-4174-968E-DDC60E433A7A}"/>
            </c:ext>
          </c:extLst>
        </c:ser>
        <c:dLbls>
          <c:showLegendKey val="0"/>
          <c:showVal val="0"/>
          <c:showCatName val="0"/>
          <c:showSerName val="0"/>
          <c:showPercent val="0"/>
          <c:showBubbleSize val="0"/>
        </c:dLbls>
        <c:gapWidth val="50"/>
        <c:overlap val="-27"/>
        <c:axId val="405261392"/>
        <c:axId val="405259424"/>
      </c:barChart>
      <c:catAx>
        <c:axId val="405261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lv-LV"/>
          </a:p>
        </c:txPr>
        <c:crossAx val="405259424"/>
        <c:crosses val="autoZero"/>
        <c:auto val="1"/>
        <c:lblAlgn val="ctr"/>
        <c:lblOffset val="100"/>
        <c:noMultiLvlLbl val="0"/>
      </c:catAx>
      <c:valAx>
        <c:axId val="4052594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lv-LV"/>
          </a:p>
        </c:txPr>
        <c:crossAx val="40526139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alibri Light" panose="020F0302020204030204" pitchFamily="34" charset="0"/>
          <a:cs typeface="Calibri Light" panose="020F0302020204030204" pitchFamily="34" charset="0"/>
        </a:defRPr>
      </a:pPr>
      <a:endParaRPr lang="lv-LV"/>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manualLayout>
          <c:layoutTarget val="inner"/>
          <c:xMode val="edge"/>
          <c:yMode val="edge"/>
          <c:x val="8.4599081364829395E-2"/>
          <c:y val="4.2585875984251967E-2"/>
          <c:w val="0.4337883643506435"/>
          <c:h val="0.8703681102362204"/>
        </c:manualLayout>
      </c:layout>
      <c:barChart>
        <c:barDir val="col"/>
        <c:grouping val="percentStacked"/>
        <c:varyColors val="0"/>
        <c:ser>
          <c:idx val="0"/>
          <c:order val="0"/>
          <c:tx>
            <c:strRef>
              <c:f>Sheet1!$A$2</c:f>
              <c:strCache>
                <c:ptCount val="1"/>
                <c:pt idx="0">
                  <c:v>Līdz 128 EUR</c:v>
                </c:pt>
              </c:strCache>
            </c:strRef>
          </c:tx>
          <c:spPr>
            <a:solidFill>
              <a:schemeClr val="accent5">
                <a:shade val="45000"/>
              </a:schemeClr>
            </a:solidFill>
            <a:ln>
              <a:noFill/>
            </a:ln>
            <a:effectLst/>
          </c:spPr>
          <c:invertIfNegative val="0"/>
          <c:cat>
            <c:strRef>
              <c:f>Sheet1!$B$1</c:f>
              <c:strCache>
                <c:ptCount val="1"/>
                <c:pt idx="0">
                  <c:v>2016</c:v>
                </c:pt>
              </c:strCache>
            </c:strRef>
          </c:cat>
          <c:val>
            <c:numRef>
              <c:f>Sheet1!$B$2</c:f>
              <c:numCache>
                <c:formatCode>0.0%</c:formatCode>
                <c:ptCount val="1"/>
                <c:pt idx="0">
                  <c:v>3.5000000000000003E-2</c:v>
                </c:pt>
              </c:numCache>
            </c:numRef>
          </c:val>
          <c:extLst>
            <c:ext xmlns:c16="http://schemas.microsoft.com/office/drawing/2014/chart" uri="{C3380CC4-5D6E-409C-BE32-E72D297353CC}">
              <c16:uniqueId val="{00000000-8253-4ECA-8C78-9AAEDFC8769B}"/>
            </c:ext>
          </c:extLst>
        </c:ser>
        <c:ser>
          <c:idx val="1"/>
          <c:order val="1"/>
          <c:tx>
            <c:strRef>
              <c:f>Sheet1!$A$3</c:f>
              <c:strCache>
                <c:ptCount val="1"/>
                <c:pt idx="0">
                  <c:v>No 129 EUR līdz 380 EUR</c:v>
                </c:pt>
              </c:strCache>
            </c:strRef>
          </c:tx>
          <c:spPr>
            <a:solidFill>
              <a:schemeClr val="accent5">
                <a:shade val="61000"/>
              </a:schemeClr>
            </a:solidFill>
            <a:ln>
              <a:solidFill>
                <a:schemeClr val="bg1"/>
              </a:solidFill>
            </a:ln>
            <a:effectLst/>
          </c:spPr>
          <c:invertIfNegative val="0"/>
          <c:cat>
            <c:strRef>
              <c:f>Sheet1!$B$1</c:f>
              <c:strCache>
                <c:ptCount val="1"/>
                <c:pt idx="0">
                  <c:v>2016</c:v>
                </c:pt>
              </c:strCache>
            </c:strRef>
          </c:cat>
          <c:val>
            <c:numRef>
              <c:f>Sheet1!$B$3</c:f>
              <c:numCache>
                <c:formatCode>0.0%</c:formatCode>
                <c:ptCount val="1"/>
                <c:pt idx="0">
                  <c:v>0.219</c:v>
                </c:pt>
              </c:numCache>
            </c:numRef>
          </c:val>
          <c:extLst>
            <c:ext xmlns:c16="http://schemas.microsoft.com/office/drawing/2014/chart" uri="{C3380CC4-5D6E-409C-BE32-E72D297353CC}">
              <c16:uniqueId val="{00000001-8253-4ECA-8C78-9AAEDFC8769B}"/>
            </c:ext>
          </c:extLst>
        </c:ser>
        <c:ser>
          <c:idx val="2"/>
          <c:order val="2"/>
          <c:tx>
            <c:strRef>
              <c:f>Sheet1!$A$4</c:f>
              <c:strCache>
                <c:ptCount val="1"/>
                <c:pt idx="0">
                  <c:v>No 381 EUR līdz 700 EUR</c:v>
                </c:pt>
              </c:strCache>
            </c:strRef>
          </c:tx>
          <c:spPr>
            <a:solidFill>
              <a:schemeClr val="accent5">
                <a:shade val="76000"/>
              </a:schemeClr>
            </a:solidFill>
            <a:ln>
              <a:solidFill>
                <a:schemeClr val="bg1"/>
              </a:solidFill>
            </a:ln>
            <a:effectLst/>
          </c:spPr>
          <c:invertIfNegative val="0"/>
          <c:cat>
            <c:strRef>
              <c:f>Sheet1!$B$1</c:f>
              <c:strCache>
                <c:ptCount val="1"/>
                <c:pt idx="0">
                  <c:v>2016</c:v>
                </c:pt>
              </c:strCache>
            </c:strRef>
          </c:cat>
          <c:val>
            <c:numRef>
              <c:f>Sheet1!$B$4</c:f>
              <c:numCache>
                <c:formatCode>0.0%</c:formatCode>
                <c:ptCount val="1"/>
                <c:pt idx="0">
                  <c:v>0.20699999999999999</c:v>
                </c:pt>
              </c:numCache>
            </c:numRef>
          </c:val>
          <c:extLst>
            <c:ext xmlns:c16="http://schemas.microsoft.com/office/drawing/2014/chart" uri="{C3380CC4-5D6E-409C-BE32-E72D297353CC}">
              <c16:uniqueId val="{00000002-8253-4ECA-8C78-9AAEDFC8769B}"/>
            </c:ext>
          </c:extLst>
        </c:ser>
        <c:ser>
          <c:idx val="3"/>
          <c:order val="3"/>
          <c:tx>
            <c:strRef>
              <c:f>Sheet1!$A$5</c:f>
              <c:strCache>
                <c:ptCount val="1"/>
                <c:pt idx="0">
                  <c:v>No 701 EUR līdz 1000 EUR</c:v>
                </c:pt>
              </c:strCache>
            </c:strRef>
          </c:tx>
          <c:spPr>
            <a:solidFill>
              <a:schemeClr val="accent5">
                <a:shade val="92000"/>
              </a:schemeClr>
            </a:solidFill>
            <a:ln>
              <a:solidFill>
                <a:schemeClr val="bg1"/>
              </a:solidFill>
            </a:ln>
            <a:effectLst/>
          </c:spPr>
          <c:invertIfNegative val="0"/>
          <c:cat>
            <c:strRef>
              <c:f>Sheet1!$B$1</c:f>
              <c:strCache>
                <c:ptCount val="1"/>
                <c:pt idx="0">
                  <c:v>2016</c:v>
                </c:pt>
              </c:strCache>
            </c:strRef>
          </c:cat>
          <c:val>
            <c:numRef>
              <c:f>Sheet1!$B$5</c:f>
              <c:numCache>
                <c:formatCode>0.0%</c:formatCode>
                <c:ptCount val="1"/>
                <c:pt idx="0">
                  <c:v>0.14499999999999999</c:v>
                </c:pt>
              </c:numCache>
            </c:numRef>
          </c:val>
          <c:extLst>
            <c:ext xmlns:c16="http://schemas.microsoft.com/office/drawing/2014/chart" uri="{C3380CC4-5D6E-409C-BE32-E72D297353CC}">
              <c16:uniqueId val="{00000003-8253-4ECA-8C78-9AAEDFC8769B}"/>
            </c:ext>
          </c:extLst>
        </c:ser>
        <c:ser>
          <c:idx val="4"/>
          <c:order val="4"/>
          <c:tx>
            <c:strRef>
              <c:f>Sheet1!$A$6</c:f>
              <c:strCache>
                <c:ptCount val="1"/>
                <c:pt idx="0">
                  <c:v>No 1001 EUR līdz 1300 EUR</c:v>
                </c:pt>
              </c:strCache>
            </c:strRef>
          </c:tx>
          <c:spPr>
            <a:solidFill>
              <a:schemeClr val="accent5">
                <a:tint val="93000"/>
              </a:schemeClr>
            </a:solidFill>
            <a:ln>
              <a:solidFill>
                <a:schemeClr val="bg1"/>
              </a:solidFill>
            </a:ln>
            <a:effectLst/>
          </c:spPr>
          <c:invertIfNegative val="0"/>
          <c:cat>
            <c:strRef>
              <c:f>Sheet1!$B$1</c:f>
              <c:strCache>
                <c:ptCount val="1"/>
                <c:pt idx="0">
                  <c:v>2016</c:v>
                </c:pt>
              </c:strCache>
            </c:strRef>
          </c:cat>
          <c:val>
            <c:numRef>
              <c:f>Sheet1!$B$6</c:f>
              <c:numCache>
                <c:formatCode>0.0%</c:formatCode>
                <c:ptCount val="1"/>
                <c:pt idx="0">
                  <c:v>0.12</c:v>
                </c:pt>
              </c:numCache>
            </c:numRef>
          </c:val>
          <c:extLst>
            <c:ext xmlns:c16="http://schemas.microsoft.com/office/drawing/2014/chart" uri="{C3380CC4-5D6E-409C-BE32-E72D297353CC}">
              <c16:uniqueId val="{00000004-8253-4ECA-8C78-9AAEDFC8769B}"/>
            </c:ext>
          </c:extLst>
        </c:ser>
        <c:ser>
          <c:idx val="5"/>
          <c:order val="5"/>
          <c:tx>
            <c:strRef>
              <c:f>Sheet1!$A$7</c:f>
              <c:strCache>
                <c:ptCount val="1"/>
                <c:pt idx="0">
                  <c:v>No 1301 EUR līdz 1600 EUR</c:v>
                </c:pt>
              </c:strCache>
            </c:strRef>
          </c:tx>
          <c:spPr>
            <a:solidFill>
              <a:schemeClr val="accent5">
                <a:tint val="77000"/>
              </a:schemeClr>
            </a:solidFill>
            <a:ln>
              <a:solidFill>
                <a:schemeClr val="bg1"/>
              </a:solidFill>
            </a:ln>
            <a:effectLst/>
          </c:spPr>
          <c:invertIfNegative val="0"/>
          <c:cat>
            <c:strRef>
              <c:f>Sheet1!$B$1</c:f>
              <c:strCache>
                <c:ptCount val="1"/>
                <c:pt idx="0">
                  <c:v>2016</c:v>
                </c:pt>
              </c:strCache>
            </c:strRef>
          </c:cat>
          <c:val>
            <c:numRef>
              <c:f>Sheet1!$B$7</c:f>
              <c:numCache>
                <c:formatCode>0.0%</c:formatCode>
                <c:ptCount val="1"/>
                <c:pt idx="0">
                  <c:v>8.1000000000000003E-2</c:v>
                </c:pt>
              </c:numCache>
            </c:numRef>
          </c:val>
          <c:extLst>
            <c:ext xmlns:c16="http://schemas.microsoft.com/office/drawing/2014/chart" uri="{C3380CC4-5D6E-409C-BE32-E72D297353CC}">
              <c16:uniqueId val="{00000005-8253-4ECA-8C78-9AAEDFC8769B}"/>
            </c:ext>
          </c:extLst>
        </c:ser>
        <c:ser>
          <c:idx val="6"/>
          <c:order val="6"/>
          <c:tx>
            <c:strRef>
              <c:f>Sheet1!$A$8</c:f>
              <c:strCache>
                <c:ptCount val="1"/>
                <c:pt idx="0">
                  <c:v>No 1601 EUR līdz 1900 EUR</c:v>
                </c:pt>
              </c:strCache>
            </c:strRef>
          </c:tx>
          <c:spPr>
            <a:solidFill>
              <a:schemeClr val="accent5">
                <a:tint val="62000"/>
              </a:schemeClr>
            </a:solidFill>
            <a:ln>
              <a:noFill/>
            </a:ln>
            <a:effectLst/>
          </c:spPr>
          <c:invertIfNegative val="0"/>
          <c:dPt>
            <c:idx val="0"/>
            <c:invertIfNegative val="0"/>
            <c:bubble3D val="0"/>
            <c:spPr>
              <a:solidFill>
                <a:schemeClr val="accent5">
                  <a:tint val="62000"/>
                </a:schemeClr>
              </a:solidFill>
              <a:ln>
                <a:solidFill>
                  <a:schemeClr val="bg1"/>
                </a:solidFill>
              </a:ln>
              <a:effectLst/>
            </c:spPr>
            <c:extLst>
              <c:ext xmlns:c16="http://schemas.microsoft.com/office/drawing/2014/chart" uri="{C3380CC4-5D6E-409C-BE32-E72D297353CC}">
                <c16:uniqueId val="{00000008-8253-4ECA-8C78-9AAEDFC8769B}"/>
              </c:ext>
            </c:extLst>
          </c:dPt>
          <c:cat>
            <c:strRef>
              <c:f>Sheet1!$B$1</c:f>
              <c:strCache>
                <c:ptCount val="1"/>
                <c:pt idx="0">
                  <c:v>2016</c:v>
                </c:pt>
              </c:strCache>
            </c:strRef>
          </c:cat>
          <c:val>
            <c:numRef>
              <c:f>Sheet1!$B$8</c:f>
              <c:numCache>
                <c:formatCode>0.0%</c:formatCode>
                <c:ptCount val="1"/>
                <c:pt idx="0">
                  <c:v>6.6000000000000003E-2</c:v>
                </c:pt>
              </c:numCache>
            </c:numRef>
          </c:val>
          <c:extLst>
            <c:ext xmlns:c16="http://schemas.microsoft.com/office/drawing/2014/chart" uri="{C3380CC4-5D6E-409C-BE32-E72D297353CC}">
              <c16:uniqueId val="{00000006-8253-4ECA-8C78-9AAEDFC8769B}"/>
            </c:ext>
          </c:extLst>
        </c:ser>
        <c:ser>
          <c:idx val="7"/>
          <c:order val="7"/>
          <c:tx>
            <c:strRef>
              <c:f>Sheet1!$A$9</c:f>
              <c:strCache>
                <c:ptCount val="1"/>
                <c:pt idx="0">
                  <c:v>Virs 1900 EUR</c:v>
                </c:pt>
              </c:strCache>
            </c:strRef>
          </c:tx>
          <c:spPr>
            <a:solidFill>
              <a:schemeClr val="accent5">
                <a:tint val="46000"/>
              </a:schemeClr>
            </a:solidFill>
            <a:ln>
              <a:noFill/>
            </a:ln>
            <a:effectLst/>
          </c:spPr>
          <c:invertIfNegative val="0"/>
          <c:cat>
            <c:strRef>
              <c:f>Sheet1!$B$1</c:f>
              <c:strCache>
                <c:ptCount val="1"/>
                <c:pt idx="0">
                  <c:v>2016</c:v>
                </c:pt>
              </c:strCache>
            </c:strRef>
          </c:cat>
          <c:val>
            <c:numRef>
              <c:f>Sheet1!$B$9</c:f>
              <c:numCache>
                <c:formatCode>0.0%</c:formatCode>
                <c:ptCount val="1"/>
                <c:pt idx="0">
                  <c:v>0.129</c:v>
                </c:pt>
              </c:numCache>
            </c:numRef>
          </c:val>
          <c:extLst>
            <c:ext xmlns:c16="http://schemas.microsoft.com/office/drawing/2014/chart" uri="{C3380CC4-5D6E-409C-BE32-E72D297353CC}">
              <c16:uniqueId val="{00000007-8253-4ECA-8C78-9AAEDFC8769B}"/>
            </c:ext>
          </c:extLst>
        </c:ser>
        <c:dLbls>
          <c:showLegendKey val="0"/>
          <c:showVal val="0"/>
          <c:showCatName val="0"/>
          <c:showSerName val="0"/>
          <c:showPercent val="0"/>
          <c:showBubbleSize val="0"/>
        </c:dLbls>
        <c:gapWidth val="20"/>
        <c:overlap val="100"/>
        <c:axId val="457727976"/>
        <c:axId val="457726008"/>
      </c:barChart>
      <c:catAx>
        <c:axId val="457727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lv-LV"/>
          </a:p>
        </c:txPr>
        <c:crossAx val="457726008"/>
        <c:crosses val="autoZero"/>
        <c:auto val="1"/>
        <c:lblAlgn val="ctr"/>
        <c:lblOffset val="100"/>
        <c:noMultiLvlLbl val="0"/>
      </c:catAx>
      <c:valAx>
        <c:axId val="45772600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lv-LV"/>
          </a:p>
        </c:txPr>
        <c:crossAx val="457727976"/>
        <c:crosses val="autoZero"/>
        <c:crossBetween val="between"/>
      </c:valAx>
      <c:spPr>
        <a:noFill/>
        <a:ln>
          <a:noFill/>
        </a:ln>
        <a:effectLst/>
      </c:spPr>
    </c:plotArea>
    <c:legend>
      <c:legendPos val="r"/>
      <c:layout>
        <c:manualLayout>
          <c:xMode val="edge"/>
          <c:yMode val="edge"/>
          <c:x val="0.53371297317796751"/>
          <c:y val="3.8015418431330932E-2"/>
          <c:w val="0.4488032445132093"/>
          <c:h val="0.89957321497776754"/>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lv-LV"/>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Calibri Light" panose="020F0302020204030204" pitchFamily="34" charset="0"/>
          <a:cs typeface="Calibri Light" panose="020F0302020204030204" pitchFamily="34" charset="0"/>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890666" cy="496888"/>
          </a:xfrm>
          <a:prstGeom prst="rect">
            <a:avLst/>
          </a:prstGeom>
        </p:spPr>
        <p:txBody>
          <a:bodyPr vert="horz" lIns="91433" tIns="45716" rIns="91433" bIns="45716" rtlCol="0"/>
          <a:lstStyle>
            <a:lvl1pPr algn="l">
              <a:defRPr sz="1200">
                <a:cs typeface="Arial" charset="0"/>
              </a:defRPr>
            </a:lvl1pPr>
          </a:lstStyle>
          <a:p>
            <a:pPr>
              <a:defRPr/>
            </a:pPr>
            <a:endParaRPr lang="lv-LV"/>
          </a:p>
        </p:txBody>
      </p:sp>
      <p:sp>
        <p:nvSpPr>
          <p:cNvPr id="3" name="Date Placeholder 2"/>
          <p:cNvSpPr>
            <a:spLocks noGrp="1"/>
          </p:cNvSpPr>
          <p:nvPr>
            <p:ph type="dt" sz="quarter" idx="1"/>
          </p:nvPr>
        </p:nvSpPr>
        <p:spPr>
          <a:xfrm>
            <a:off x="3776869" y="1"/>
            <a:ext cx="2890666" cy="496888"/>
          </a:xfrm>
          <a:prstGeom prst="rect">
            <a:avLst/>
          </a:prstGeom>
        </p:spPr>
        <p:txBody>
          <a:bodyPr vert="horz" lIns="91433" tIns="45716" rIns="91433" bIns="45716" rtlCol="0"/>
          <a:lstStyle>
            <a:lvl1pPr algn="r">
              <a:defRPr sz="1200">
                <a:cs typeface="Arial" charset="0"/>
              </a:defRPr>
            </a:lvl1pPr>
          </a:lstStyle>
          <a:p>
            <a:pPr>
              <a:defRPr/>
            </a:pPr>
            <a:fld id="{B1449EBD-6AB0-4D33-B86C-3CD9BC214695}" type="datetimeFigureOut">
              <a:rPr lang="lv-LV"/>
              <a:pPr>
                <a:defRPr/>
              </a:pPr>
              <a:t>21.04.2018.</a:t>
            </a:fld>
            <a:endParaRPr lang="lv-LV"/>
          </a:p>
        </p:txBody>
      </p:sp>
      <p:sp>
        <p:nvSpPr>
          <p:cNvPr id="4" name="Footer Placeholder 3"/>
          <p:cNvSpPr>
            <a:spLocks noGrp="1"/>
          </p:cNvSpPr>
          <p:nvPr>
            <p:ph type="ftr" sz="quarter" idx="2"/>
          </p:nvPr>
        </p:nvSpPr>
        <p:spPr>
          <a:xfrm>
            <a:off x="1" y="9428174"/>
            <a:ext cx="2890666" cy="496887"/>
          </a:xfrm>
          <a:prstGeom prst="rect">
            <a:avLst/>
          </a:prstGeom>
        </p:spPr>
        <p:txBody>
          <a:bodyPr vert="horz" lIns="91433" tIns="45716" rIns="91433" bIns="45716" rtlCol="0" anchor="b"/>
          <a:lstStyle>
            <a:lvl1pPr algn="l">
              <a:defRPr sz="1200">
                <a:cs typeface="Arial" charset="0"/>
              </a:defRPr>
            </a:lvl1pPr>
          </a:lstStyle>
          <a:p>
            <a:pPr>
              <a:defRPr/>
            </a:pPr>
            <a:endParaRPr lang="lv-LV"/>
          </a:p>
        </p:txBody>
      </p:sp>
      <p:sp>
        <p:nvSpPr>
          <p:cNvPr id="5" name="Slide Number Placeholder 4"/>
          <p:cNvSpPr>
            <a:spLocks noGrp="1"/>
          </p:cNvSpPr>
          <p:nvPr>
            <p:ph type="sldNum" sz="quarter" idx="3"/>
          </p:nvPr>
        </p:nvSpPr>
        <p:spPr>
          <a:xfrm>
            <a:off x="3776869" y="9428174"/>
            <a:ext cx="2890666" cy="496887"/>
          </a:xfrm>
          <a:prstGeom prst="rect">
            <a:avLst/>
          </a:prstGeom>
        </p:spPr>
        <p:txBody>
          <a:bodyPr vert="horz" wrap="square" lIns="91433" tIns="45716" rIns="91433" bIns="45716" numCol="1" anchor="b" anchorCtr="0" compatLnSpc="1">
            <a:prstTxWarp prst="textNoShape">
              <a:avLst/>
            </a:prstTxWarp>
          </a:bodyPr>
          <a:lstStyle>
            <a:lvl1pPr algn="r">
              <a:defRPr sz="1200"/>
            </a:lvl1pPr>
          </a:lstStyle>
          <a:p>
            <a:fld id="{4D2E7992-DA02-4AAC-8B99-6133321F333C}" type="slidenum">
              <a:rPr lang="lv-LV" altLang="lv-LV"/>
              <a:pPr/>
              <a:t>‹#›</a:t>
            </a:fld>
            <a:endParaRPr lang="lv-LV" altLang="lv-LV"/>
          </a:p>
        </p:txBody>
      </p:sp>
    </p:spTree>
    <p:extLst>
      <p:ext uri="{BB962C8B-B14F-4D97-AF65-F5344CB8AC3E}">
        <p14:creationId xmlns:p14="http://schemas.microsoft.com/office/powerpoint/2010/main" val="3825767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890666" cy="496888"/>
          </a:xfrm>
          <a:prstGeom prst="rect">
            <a:avLst/>
          </a:prstGeom>
        </p:spPr>
        <p:txBody>
          <a:bodyPr vert="horz" lIns="91433" tIns="45716" rIns="91433" bIns="45716" rtlCol="0"/>
          <a:lstStyle>
            <a:lvl1pPr algn="l" defTabSz="939493" fontAlgn="auto">
              <a:spcBef>
                <a:spcPts val="0"/>
              </a:spcBef>
              <a:spcAft>
                <a:spcPts val="0"/>
              </a:spcAft>
              <a:defRPr sz="1200">
                <a:latin typeface="+mn-lt"/>
                <a:cs typeface="+mn-cs"/>
              </a:defRPr>
            </a:lvl1pPr>
          </a:lstStyle>
          <a:p>
            <a:pPr>
              <a:defRPr/>
            </a:pPr>
            <a:endParaRPr lang="lv-LV"/>
          </a:p>
        </p:txBody>
      </p:sp>
      <p:sp>
        <p:nvSpPr>
          <p:cNvPr id="3" name="Date Placeholder 2"/>
          <p:cNvSpPr>
            <a:spLocks noGrp="1"/>
          </p:cNvSpPr>
          <p:nvPr>
            <p:ph type="dt" idx="1"/>
          </p:nvPr>
        </p:nvSpPr>
        <p:spPr>
          <a:xfrm>
            <a:off x="3776869" y="1"/>
            <a:ext cx="2890666" cy="496888"/>
          </a:xfrm>
          <a:prstGeom prst="rect">
            <a:avLst/>
          </a:prstGeom>
        </p:spPr>
        <p:txBody>
          <a:bodyPr vert="horz" lIns="91433" tIns="45716" rIns="91433" bIns="45716" rtlCol="0"/>
          <a:lstStyle>
            <a:lvl1pPr algn="r" defTabSz="939493" fontAlgn="auto">
              <a:spcBef>
                <a:spcPts val="0"/>
              </a:spcBef>
              <a:spcAft>
                <a:spcPts val="0"/>
              </a:spcAft>
              <a:defRPr sz="1200">
                <a:latin typeface="+mn-lt"/>
                <a:cs typeface="+mn-cs"/>
              </a:defRPr>
            </a:lvl1pPr>
          </a:lstStyle>
          <a:p>
            <a:pPr>
              <a:defRPr/>
            </a:pPr>
            <a:fld id="{1C664014-8435-401A-A27D-765F7B608E33}" type="datetimeFigureOut">
              <a:rPr lang="lv-LV"/>
              <a:pPr>
                <a:defRPr/>
              </a:pPr>
              <a:t>21.04.2018.</a:t>
            </a:fld>
            <a:endParaRPr lang="lv-LV"/>
          </a:p>
        </p:txBody>
      </p:sp>
      <p:sp>
        <p:nvSpPr>
          <p:cNvPr id="4" name="Slide Image Placeholder 3"/>
          <p:cNvSpPr>
            <a:spLocks noGrp="1" noRot="1" noChangeAspect="1"/>
          </p:cNvSpPr>
          <p:nvPr>
            <p:ph type="sldImg" idx="2"/>
          </p:nvPr>
        </p:nvSpPr>
        <p:spPr>
          <a:xfrm>
            <a:off x="854075" y="744538"/>
            <a:ext cx="4960938" cy="3721100"/>
          </a:xfrm>
          <a:prstGeom prst="rect">
            <a:avLst/>
          </a:prstGeom>
          <a:noFill/>
          <a:ln w="12700">
            <a:solidFill>
              <a:prstClr val="black"/>
            </a:solidFill>
          </a:ln>
        </p:spPr>
        <p:txBody>
          <a:bodyPr vert="horz" lIns="91433" tIns="45716" rIns="91433" bIns="45716" rtlCol="0" anchor="ctr"/>
          <a:lstStyle/>
          <a:p>
            <a:pPr lvl="0"/>
            <a:endParaRPr lang="lv-LV" noProof="0"/>
          </a:p>
        </p:txBody>
      </p:sp>
      <p:sp>
        <p:nvSpPr>
          <p:cNvPr id="5" name="Notes Placeholder 4"/>
          <p:cNvSpPr>
            <a:spLocks noGrp="1"/>
          </p:cNvSpPr>
          <p:nvPr>
            <p:ph type="body" sz="quarter" idx="3"/>
          </p:nvPr>
        </p:nvSpPr>
        <p:spPr>
          <a:xfrm>
            <a:off x="666599" y="4714886"/>
            <a:ext cx="5335892" cy="4467225"/>
          </a:xfrm>
          <a:prstGeom prst="rect">
            <a:avLst/>
          </a:prstGeom>
        </p:spPr>
        <p:txBody>
          <a:bodyPr vert="horz" lIns="91433" tIns="45716" rIns="91433" bIns="4571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p:cNvSpPr>
            <a:spLocks noGrp="1"/>
          </p:cNvSpPr>
          <p:nvPr>
            <p:ph type="ftr" sz="quarter" idx="4"/>
          </p:nvPr>
        </p:nvSpPr>
        <p:spPr>
          <a:xfrm>
            <a:off x="1" y="9428174"/>
            <a:ext cx="2890666" cy="496887"/>
          </a:xfrm>
          <a:prstGeom prst="rect">
            <a:avLst/>
          </a:prstGeom>
        </p:spPr>
        <p:txBody>
          <a:bodyPr vert="horz" lIns="91433" tIns="45716" rIns="91433" bIns="45716" rtlCol="0" anchor="b"/>
          <a:lstStyle>
            <a:lvl1pPr algn="l" defTabSz="939493" fontAlgn="auto">
              <a:spcBef>
                <a:spcPts val="0"/>
              </a:spcBef>
              <a:spcAft>
                <a:spcPts val="0"/>
              </a:spcAft>
              <a:defRPr sz="1200">
                <a:latin typeface="+mn-lt"/>
                <a:cs typeface="+mn-cs"/>
              </a:defRPr>
            </a:lvl1pPr>
          </a:lstStyle>
          <a:p>
            <a:pPr>
              <a:defRPr/>
            </a:pPr>
            <a:endParaRPr lang="lv-LV"/>
          </a:p>
        </p:txBody>
      </p:sp>
      <p:sp>
        <p:nvSpPr>
          <p:cNvPr id="7" name="Slide Number Placeholder 6"/>
          <p:cNvSpPr>
            <a:spLocks noGrp="1"/>
          </p:cNvSpPr>
          <p:nvPr>
            <p:ph type="sldNum" sz="quarter" idx="5"/>
          </p:nvPr>
        </p:nvSpPr>
        <p:spPr>
          <a:xfrm>
            <a:off x="3776869" y="9428174"/>
            <a:ext cx="2890666" cy="496887"/>
          </a:xfrm>
          <a:prstGeom prst="rect">
            <a:avLst/>
          </a:prstGeom>
        </p:spPr>
        <p:txBody>
          <a:bodyPr vert="horz" wrap="square" lIns="91433" tIns="45716" rIns="91433" bIns="45716" numCol="1" anchor="b" anchorCtr="0" compatLnSpc="1">
            <a:prstTxWarp prst="textNoShape">
              <a:avLst/>
            </a:prstTxWarp>
          </a:bodyPr>
          <a:lstStyle>
            <a:lvl1pPr algn="r">
              <a:defRPr sz="1200">
                <a:latin typeface="Calibri" panose="020F0502020204030204" pitchFamily="34" charset="0"/>
              </a:defRPr>
            </a:lvl1pPr>
          </a:lstStyle>
          <a:p>
            <a:fld id="{ACC58A83-4685-4212-A986-477B9E195F2C}" type="slidenum">
              <a:rPr lang="lv-LV" altLang="lv-LV"/>
              <a:pPr/>
              <a:t>‹#›</a:t>
            </a:fld>
            <a:endParaRPr lang="lv-LV" altLang="lv-LV"/>
          </a:p>
        </p:txBody>
      </p:sp>
    </p:spTree>
    <p:extLst>
      <p:ext uri="{BB962C8B-B14F-4D97-AF65-F5344CB8AC3E}">
        <p14:creationId xmlns:p14="http://schemas.microsoft.com/office/powerpoint/2010/main" val="113001312"/>
      </p:ext>
    </p:extLst>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1100"/>
          </a:xfrm>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ACC58A83-4685-4212-A986-477B9E195F2C}" type="slidenum">
              <a:rPr lang="lv-LV" altLang="lv-LV" smtClean="0"/>
              <a:pPr/>
              <a:t>1</a:t>
            </a:fld>
            <a:endParaRPr lang="lv-LV" altLang="lv-LV"/>
          </a:p>
        </p:txBody>
      </p:sp>
    </p:spTree>
    <p:extLst>
      <p:ext uri="{BB962C8B-B14F-4D97-AF65-F5344CB8AC3E}">
        <p14:creationId xmlns:p14="http://schemas.microsoft.com/office/powerpoint/2010/main" val="706862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854075" y="744538"/>
            <a:ext cx="4960938"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D96E2EF-FF8B-4F12-88C1-CA9E5C32CB7A}" type="slidenum">
              <a:rPr lang="lv-LV" altLang="lv-LV" smtClean="0"/>
              <a:pPr/>
              <a:t>14</a:t>
            </a:fld>
            <a:endParaRPr lang="lv-LV" altLang="lv-LV"/>
          </a:p>
        </p:txBody>
      </p:sp>
    </p:spTree>
    <p:extLst>
      <p:ext uri="{BB962C8B-B14F-4D97-AF65-F5344CB8AC3E}">
        <p14:creationId xmlns:p14="http://schemas.microsoft.com/office/powerpoint/2010/main" val="2202345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854075" y="744538"/>
            <a:ext cx="4960938"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D96E2EF-FF8B-4F12-88C1-CA9E5C32CB7A}" type="slidenum">
              <a:rPr lang="lv-LV" altLang="lv-LV" smtClean="0"/>
              <a:pPr/>
              <a:t>15</a:t>
            </a:fld>
            <a:endParaRPr lang="lv-LV" altLang="lv-LV"/>
          </a:p>
        </p:txBody>
      </p:sp>
    </p:spTree>
    <p:extLst>
      <p:ext uri="{BB962C8B-B14F-4D97-AF65-F5344CB8AC3E}">
        <p14:creationId xmlns:p14="http://schemas.microsoft.com/office/powerpoint/2010/main" val="4105812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854075" y="744538"/>
            <a:ext cx="4960938"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D96E2EF-FF8B-4F12-88C1-CA9E5C32CB7A}" type="slidenum">
              <a:rPr lang="lv-LV" altLang="lv-LV" smtClean="0"/>
              <a:pPr/>
              <a:t>16</a:t>
            </a:fld>
            <a:endParaRPr lang="lv-LV" altLang="lv-LV"/>
          </a:p>
        </p:txBody>
      </p:sp>
    </p:spTree>
    <p:extLst>
      <p:ext uri="{BB962C8B-B14F-4D97-AF65-F5344CB8AC3E}">
        <p14:creationId xmlns:p14="http://schemas.microsoft.com/office/powerpoint/2010/main" val="3373948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854075" y="744538"/>
            <a:ext cx="4960938"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D96E2EF-FF8B-4F12-88C1-CA9E5C32CB7A}" type="slidenum">
              <a:rPr lang="lv-LV" altLang="lv-LV" smtClean="0"/>
              <a:pPr/>
              <a:t>17</a:t>
            </a:fld>
            <a:endParaRPr lang="lv-LV" altLang="lv-LV"/>
          </a:p>
        </p:txBody>
      </p:sp>
    </p:spTree>
    <p:extLst>
      <p:ext uri="{BB962C8B-B14F-4D97-AF65-F5344CB8AC3E}">
        <p14:creationId xmlns:p14="http://schemas.microsoft.com/office/powerpoint/2010/main" val="1941418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854075" y="744538"/>
            <a:ext cx="4960938"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D96E2EF-FF8B-4F12-88C1-CA9E5C32CB7A}" type="slidenum">
              <a:rPr lang="lv-LV" altLang="lv-LV" smtClean="0"/>
              <a:pPr/>
              <a:t>18</a:t>
            </a:fld>
            <a:endParaRPr lang="lv-LV" altLang="lv-LV"/>
          </a:p>
        </p:txBody>
      </p:sp>
    </p:spTree>
    <p:extLst>
      <p:ext uri="{BB962C8B-B14F-4D97-AF65-F5344CB8AC3E}">
        <p14:creationId xmlns:p14="http://schemas.microsoft.com/office/powerpoint/2010/main" val="3798027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ACC58A83-4685-4212-A986-477B9E195F2C}" type="slidenum">
              <a:rPr lang="lv-LV" altLang="lv-LV" smtClean="0"/>
              <a:pPr/>
              <a:t>21</a:t>
            </a:fld>
            <a:endParaRPr lang="lv-LV" altLang="lv-LV"/>
          </a:p>
        </p:txBody>
      </p:sp>
    </p:spTree>
    <p:extLst>
      <p:ext uri="{BB962C8B-B14F-4D97-AF65-F5344CB8AC3E}">
        <p14:creationId xmlns:p14="http://schemas.microsoft.com/office/powerpoint/2010/main" val="697504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Par citām valstīm, kāda programma, kā tas strādā, cik ilgi strādā (ar gadiem) cik pavisam kopā uzbūvēts, ne tikai gadā</a:t>
            </a:r>
          </a:p>
          <a:p>
            <a:endParaRPr lang="lv-LV" dirty="0"/>
          </a:p>
          <a:p>
            <a:r>
              <a:rPr lang="lv-LV" sz="2000" b="1" u="sng" dirty="0"/>
              <a:t>Nīderlande</a:t>
            </a:r>
          </a:p>
          <a:p>
            <a:endParaRPr lang="lv-LV" dirty="0"/>
          </a:p>
          <a:p>
            <a:pPr marL="469900" lvl="1" indent="0" algn="just">
              <a:buNone/>
            </a:pPr>
            <a:r>
              <a:rPr lang="lv-LV" sz="1400" b="1" dirty="0">
                <a:solidFill>
                  <a:srgbClr val="00859B"/>
                </a:solidFill>
                <a:latin typeface="Tahoma" panose="020B0604030504040204" pitchFamily="34" charset="0"/>
                <a:ea typeface="Tahoma" panose="020B0604030504040204" pitchFamily="34" charset="0"/>
                <a:cs typeface="Tahoma" panose="020B0604030504040204" pitchFamily="34" charset="0"/>
              </a:rPr>
              <a:t>Publisku līdzekļu finansētu māju lietotāji:</a:t>
            </a:r>
          </a:p>
          <a:p>
            <a:pPr marL="469900" lvl="1" indent="0" algn="just">
              <a:buNone/>
            </a:pPr>
            <a:endParaRPr lang="lv-LV" sz="1400" dirty="0">
              <a:latin typeface="Tahoma" panose="020B0604030504040204" pitchFamily="34" charset="0"/>
              <a:ea typeface="Tahoma" panose="020B0604030504040204" pitchFamily="34" charset="0"/>
              <a:cs typeface="Tahoma" panose="020B0604030504040204" pitchFamily="34" charset="0"/>
            </a:endParaRPr>
          </a:p>
          <a:p>
            <a:pPr lvl="1" algn="just">
              <a:buClr>
                <a:srgbClr val="00859B"/>
              </a:buClr>
              <a:buFont typeface="Wingdings" panose="05000000000000000000" pitchFamily="2" charset="2"/>
              <a:buChar char="Ø"/>
            </a:pPr>
            <a:r>
              <a:rPr lang="lv-LV" sz="1400" dirty="0">
                <a:latin typeface="Tahoma" panose="020B0604030504040204" pitchFamily="34" charset="0"/>
                <a:ea typeface="Tahoma" panose="020B0604030504040204" pitchFamily="34" charset="0"/>
                <a:cs typeface="Tahoma" panose="020B0604030504040204" pitchFamily="34" charset="0"/>
              </a:rPr>
              <a:t>Sociāli mazāk nodrošinātās mājsaimniecības, kur personas ienākumi nepārsniedz 40 000 EUR gadā</a:t>
            </a:r>
          </a:p>
          <a:p>
            <a:pPr lvl="1" algn="just">
              <a:buClr>
                <a:srgbClr val="00859B"/>
              </a:buClr>
              <a:buFont typeface="Wingdings" panose="05000000000000000000" pitchFamily="2" charset="2"/>
              <a:buChar char="Ø"/>
            </a:pPr>
            <a:r>
              <a:rPr lang="lv-LV" sz="1400" dirty="0">
                <a:latin typeface="Tahoma" panose="020B0604030504040204" pitchFamily="34" charset="0"/>
                <a:ea typeface="Tahoma" panose="020B0604030504040204" pitchFamily="34" charset="0"/>
                <a:cs typeface="Tahoma" panose="020B0604030504040204" pitchFamily="34" charset="0"/>
              </a:rPr>
              <a:t>10% pamatojoties uz citiem objektīviem kritērijiem ar sociālas prioritātes elementu, piemēram, daudzbērnu ģimenes u.c. regulējumā norādītas grupas </a:t>
            </a:r>
          </a:p>
          <a:p>
            <a:pPr lvl="1" algn="just">
              <a:buClr>
                <a:srgbClr val="00859B"/>
              </a:buClr>
              <a:buFont typeface="Wingdings" panose="05000000000000000000" pitchFamily="2" charset="2"/>
              <a:buChar char="Ø"/>
            </a:pPr>
            <a:r>
              <a:rPr lang="lv-LV" sz="1400" dirty="0">
                <a:latin typeface="Tahoma" panose="020B0604030504040204" pitchFamily="34" charset="0"/>
                <a:ea typeface="Tahoma" panose="020B0604030504040204" pitchFamily="34" charset="0"/>
                <a:cs typeface="Tahoma" panose="020B0604030504040204" pitchFamily="34" charset="0"/>
              </a:rPr>
              <a:t>Jāatbilst kritērijiem uz dzīvokļa piešķiršanas brīdi</a:t>
            </a:r>
          </a:p>
          <a:p>
            <a:pPr marL="469900" lvl="1" indent="0" algn="just">
              <a:buNone/>
            </a:pPr>
            <a:endParaRPr lang="lv-LV" sz="1400" dirty="0">
              <a:latin typeface="Tahoma" panose="020B0604030504040204" pitchFamily="34" charset="0"/>
              <a:ea typeface="Tahoma" panose="020B0604030504040204" pitchFamily="34" charset="0"/>
              <a:cs typeface="Tahoma" panose="020B0604030504040204" pitchFamily="34" charset="0"/>
            </a:endParaRPr>
          </a:p>
          <a:p>
            <a:pPr marL="469900" lvl="1" indent="0" algn="just">
              <a:buNone/>
            </a:pPr>
            <a:r>
              <a:rPr lang="lv-LV" sz="1400" b="1" dirty="0">
                <a:solidFill>
                  <a:srgbClr val="00859B"/>
                </a:solidFill>
                <a:latin typeface="Tahoma" panose="020B0604030504040204" pitchFamily="34" charset="0"/>
                <a:ea typeface="Tahoma" panose="020B0604030504040204" pitchFamily="34" charset="0"/>
                <a:cs typeface="Tahoma" panose="020B0604030504040204" pitchFamily="34" charset="0"/>
              </a:rPr>
              <a:t>Valsts atbalsts pieejama mājokļa nodrošināšanai:</a:t>
            </a:r>
          </a:p>
          <a:p>
            <a:pPr marL="469900" lvl="1" indent="0" algn="just">
              <a:buNone/>
            </a:pPr>
            <a:endParaRPr lang="lv-LV" sz="1400" dirty="0">
              <a:latin typeface="Tahoma" panose="020B0604030504040204" pitchFamily="34" charset="0"/>
              <a:ea typeface="Tahoma" panose="020B0604030504040204" pitchFamily="34" charset="0"/>
              <a:cs typeface="Tahoma" panose="020B0604030504040204" pitchFamily="34" charset="0"/>
            </a:endParaRPr>
          </a:p>
          <a:p>
            <a:pPr lvl="1" algn="just">
              <a:buClr>
                <a:srgbClr val="00859B"/>
              </a:buClr>
              <a:buFont typeface="Wingdings" panose="05000000000000000000" pitchFamily="2" charset="2"/>
              <a:buChar char="Ø"/>
            </a:pPr>
            <a:r>
              <a:rPr lang="lv-LV" sz="1400" dirty="0">
                <a:latin typeface="Tahoma" panose="020B0604030504040204" pitchFamily="34" charset="0"/>
                <a:ea typeface="Tahoma" panose="020B0604030504040204" pitchFamily="34" charset="0"/>
                <a:cs typeface="Tahoma" panose="020B0604030504040204" pitchFamily="34" charset="0"/>
              </a:rPr>
              <a:t>Tiesības saņemt aizdevumu no Nīderlandes Pašvaldības bankas (</a:t>
            </a:r>
            <a:r>
              <a:rPr lang="lv-LV" sz="1400" dirty="0" err="1">
                <a:latin typeface="Tahoma" panose="020B0604030504040204" pitchFamily="34" charset="0"/>
                <a:ea typeface="Tahoma" panose="020B0604030504040204" pitchFamily="34" charset="0"/>
                <a:cs typeface="Tahoma" panose="020B0604030504040204" pitchFamily="34" charset="0"/>
              </a:rPr>
              <a:t>Bank</a:t>
            </a:r>
            <a:r>
              <a:rPr lang="lv-LV" sz="1400" dirty="0">
                <a:latin typeface="Tahoma" panose="020B0604030504040204" pitchFamily="34" charset="0"/>
                <a:ea typeface="Tahoma" panose="020B0604030504040204" pitchFamily="34" charset="0"/>
                <a:cs typeface="Tahoma" panose="020B0604030504040204" pitchFamily="34" charset="0"/>
              </a:rPr>
              <a:t> </a:t>
            </a:r>
            <a:r>
              <a:rPr lang="lv-LV" sz="1400" dirty="0" err="1">
                <a:latin typeface="Tahoma" panose="020B0604030504040204" pitchFamily="34" charset="0"/>
                <a:ea typeface="Tahoma" panose="020B0604030504040204" pitchFamily="34" charset="0"/>
                <a:cs typeface="Tahoma" panose="020B0604030504040204" pitchFamily="34" charset="0"/>
              </a:rPr>
              <a:t>Nederlandse</a:t>
            </a:r>
            <a:r>
              <a:rPr lang="lv-LV" sz="1400" dirty="0">
                <a:latin typeface="Tahoma" panose="020B0604030504040204" pitchFamily="34" charset="0"/>
                <a:ea typeface="Tahoma" panose="020B0604030504040204" pitchFamily="34" charset="0"/>
                <a:cs typeface="Tahoma" panose="020B0604030504040204" pitchFamily="34" charset="0"/>
              </a:rPr>
              <a:t> </a:t>
            </a:r>
            <a:r>
              <a:rPr lang="lv-LV" sz="1400" dirty="0" err="1">
                <a:latin typeface="Tahoma" panose="020B0604030504040204" pitchFamily="34" charset="0"/>
                <a:ea typeface="Tahoma" panose="020B0604030504040204" pitchFamily="34" charset="0"/>
                <a:cs typeface="Tahoma" panose="020B0604030504040204" pitchFamily="34" charset="0"/>
              </a:rPr>
              <a:t>Gemeenten</a:t>
            </a:r>
            <a:r>
              <a:rPr lang="lv-LV" sz="1400" dirty="0">
                <a:latin typeface="Tahoma" panose="020B0604030504040204" pitchFamily="34" charset="0"/>
                <a:ea typeface="Tahoma" panose="020B0604030504040204" pitchFamily="34" charset="0"/>
                <a:cs typeface="Tahoma" panose="020B0604030504040204" pitchFamily="34" charset="0"/>
              </a:rPr>
              <a:t> </a:t>
            </a:r>
            <a:r>
              <a:rPr lang="lv-LV" sz="1400" dirty="0" err="1">
                <a:latin typeface="Tahoma" panose="020B0604030504040204" pitchFamily="34" charset="0"/>
                <a:ea typeface="Tahoma" panose="020B0604030504040204" pitchFamily="34" charset="0"/>
                <a:cs typeface="Tahoma" panose="020B0604030504040204" pitchFamily="34" charset="0"/>
              </a:rPr>
              <a:t>hereinafter</a:t>
            </a:r>
            <a:r>
              <a:rPr lang="lv-LV" sz="1400" dirty="0">
                <a:latin typeface="Tahoma" panose="020B0604030504040204" pitchFamily="34" charset="0"/>
                <a:ea typeface="Tahoma" panose="020B0604030504040204" pitchFamily="34" charset="0"/>
                <a:cs typeface="Tahoma" panose="020B0604030504040204" pitchFamily="34" charset="0"/>
              </a:rPr>
              <a:t> "BNG"). Tā ir īpaša valsts banka, kas izsniedz aizdevumus uz īpaši izdevīgiem nosacījumiem (Ilgtermiņa aizdevums līdz pat 50 gadiem ar zemu % likmi). No šīs bankas aizdevumus var saņemt tikai valsts iestādes, pašvaldības vai sociālo mājokļu korporācijas.</a:t>
            </a:r>
          </a:p>
          <a:p>
            <a:pPr lvl="1" algn="just">
              <a:buClr>
                <a:srgbClr val="00859B"/>
              </a:buClr>
              <a:buFont typeface="Wingdings" panose="05000000000000000000" pitchFamily="2" charset="2"/>
              <a:buChar char="Ø"/>
            </a:pPr>
            <a:r>
              <a:rPr lang="lv-LV" sz="1400" dirty="0">
                <a:latin typeface="Tahoma" panose="020B0604030504040204" pitchFamily="34" charset="0"/>
                <a:ea typeface="Tahoma" panose="020B0604030504040204" pitchFamily="34" charset="0"/>
                <a:cs typeface="Tahoma" panose="020B0604030504040204" pitchFamily="34" charset="0"/>
              </a:rPr>
              <a:t>Valsts garantijas aizņēmumiem no Sociālo mājokļu garantiju fonda</a:t>
            </a:r>
          </a:p>
          <a:p>
            <a:pPr lvl="1" algn="just">
              <a:buClr>
                <a:srgbClr val="00859B"/>
              </a:buClr>
              <a:buFont typeface="Wingdings" panose="05000000000000000000" pitchFamily="2" charset="2"/>
              <a:buChar char="Ø"/>
            </a:pPr>
            <a:r>
              <a:rPr lang="lv-LV" sz="1400" dirty="0">
                <a:latin typeface="Tahoma" panose="020B0604030504040204" pitchFamily="34" charset="0"/>
                <a:ea typeface="Tahoma" panose="020B0604030504040204" pitchFamily="34" charset="0"/>
                <a:cs typeface="Tahoma" panose="020B0604030504040204" pitchFamily="34" charset="0"/>
              </a:rPr>
              <a:t>Valsts vai pašvaldības īpašumā esošas zemes pārdošana par cenu, kas zemāka par tirgus vērtību</a:t>
            </a:r>
          </a:p>
          <a:p>
            <a:pPr marL="469900" lvl="1" indent="0" algn="just">
              <a:buNone/>
            </a:pPr>
            <a:endParaRPr lang="lv-LV" sz="1400" dirty="0">
              <a:latin typeface="Tahoma" panose="020B0604030504040204" pitchFamily="34" charset="0"/>
              <a:ea typeface="Tahoma" panose="020B0604030504040204" pitchFamily="34" charset="0"/>
              <a:cs typeface="Tahoma" panose="020B0604030504040204" pitchFamily="34" charset="0"/>
            </a:endParaRPr>
          </a:p>
          <a:p>
            <a:pPr marL="469900" lvl="1" indent="0" algn="just">
              <a:buNone/>
            </a:pPr>
            <a:r>
              <a:rPr lang="lv-LV" sz="1400" b="1" dirty="0">
                <a:solidFill>
                  <a:srgbClr val="00859B"/>
                </a:solidFill>
                <a:latin typeface="Tahoma" panose="020B0604030504040204" pitchFamily="34" charset="0"/>
                <a:ea typeface="Tahoma" panose="020B0604030504040204" pitchFamily="34" charset="0"/>
                <a:cs typeface="Tahoma" panose="020B0604030504040204" pitchFamily="34" charset="0"/>
              </a:rPr>
              <a:t>Izvirzītās prasības no publiskiem līdzekļiem finansētām mājām</a:t>
            </a:r>
            <a:r>
              <a:rPr lang="lv-LV" sz="1400" b="1" dirty="0">
                <a:latin typeface="Tahoma" panose="020B0604030504040204" pitchFamily="34" charset="0"/>
                <a:ea typeface="Tahoma" panose="020B0604030504040204" pitchFamily="34" charset="0"/>
                <a:cs typeface="Tahoma" panose="020B0604030504040204" pitchFamily="34" charset="0"/>
              </a:rPr>
              <a:t> </a:t>
            </a:r>
          </a:p>
          <a:p>
            <a:pPr marL="469900" lvl="1" indent="0" algn="just">
              <a:buNone/>
            </a:pPr>
            <a:endParaRPr lang="lv-LV" sz="1400" b="1" dirty="0">
              <a:latin typeface="Tahoma" panose="020B0604030504040204" pitchFamily="34" charset="0"/>
              <a:ea typeface="Tahoma" panose="020B0604030504040204" pitchFamily="34" charset="0"/>
              <a:cs typeface="Tahoma" panose="020B0604030504040204" pitchFamily="34" charset="0"/>
            </a:endParaRPr>
          </a:p>
          <a:p>
            <a:pPr lvl="1" algn="just">
              <a:buClr>
                <a:srgbClr val="00859B"/>
              </a:buClr>
              <a:buFont typeface="Wingdings" panose="05000000000000000000" pitchFamily="2" charset="2"/>
              <a:buChar char="Ø"/>
            </a:pPr>
            <a:r>
              <a:rPr lang="fr-FR" sz="1400" dirty="0" err="1">
                <a:latin typeface="Tahoma" panose="020B0604030504040204" pitchFamily="34" charset="0"/>
                <a:ea typeface="Tahoma" panose="020B0604030504040204" pitchFamily="34" charset="0"/>
                <a:cs typeface="Tahoma" panose="020B0604030504040204" pitchFamily="34" charset="0"/>
              </a:rPr>
              <a:t>Īres</a:t>
            </a:r>
            <a:r>
              <a:rPr lang="fr-FR" sz="1400" dirty="0">
                <a:latin typeface="Tahoma" panose="020B0604030504040204" pitchFamily="34" charset="0"/>
                <a:ea typeface="Tahoma" panose="020B0604030504040204" pitchFamily="34" charset="0"/>
                <a:cs typeface="Tahoma" panose="020B0604030504040204" pitchFamily="34" charset="0"/>
              </a:rPr>
              <a:t> </a:t>
            </a:r>
            <a:r>
              <a:rPr lang="fr-FR" sz="1400" dirty="0" err="1">
                <a:latin typeface="Tahoma" panose="020B0604030504040204" pitchFamily="34" charset="0"/>
                <a:ea typeface="Tahoma" panose="020B0604030504040204" pitchFamily="34" charset="0"/>
                <a:cs typeface="Tahoma" panose="020B0604030504040204" pitchFamily="34" charset="0"/>
              </a:rPr>
              <a:t>griesti</a:t>
            </a:r>
            <a:r>
              <a:rPr lang="fr-FR" sz="1400" dirty="0">
                <a:latin typeface="Tahoma" panose="020B0604030504040204" pitchFamily="34" charset="0"/>
                <a:ea typeface="Tahoma" panose="020B0604030504040204" pitchFamily="34" charset="0"/>
                <a:cs typeface="Tahoma" panose="020B0604030504040204" pitchFamily="34" charset="0"/>
              </a:rPr>
              <a:t> </a:t>
            </a:r>
            <a:r>
              <a:rPr lang="lv-LV" sz="1400" dirty="0">
                <a:latin typeface="Tahoma" panose="020B0604030504040204" pitchFamily="34" charset="0"/>
                <a:ea typeface="Tahoma" panose="020B0604030504040204" pitchFamily="34" charset="0"/>
                <a:cs typeface="Tahoma" panose="020B0604030504040204" pitchFamily="34" charset="0"/>
              </a:rPr>
              <a:t>mājoklim </a:t>
            </a:r>
            <a:r>
              <a:rPr lang="fr-FR" sz="1400" dirty="0">
                <a:latin typeface="Tahoma" panose="020B0604030504040204" pitchFamily="34" charset="0"/>
                <a:ea typeface="Tahoma" panose="020B0604030504040204" pitchFamily="34" charset="0"/>
                <a:cs typeface="Tahoma" panose="020B0604030504040204" pitchFamily="34" charset="0"/>
              </a:rPr>
              <a:t>- </a:t>
            </a:r>
            <a:r>
              <a:rPr lang="lv-LV" sz="1400" dirty="0">
                <a:latin typeface="Tahoma" panose="020B0604030504040204" pitchFamily="34" charset="0"/>
                <a:ea typeface="Tahoma" panose="020B0604030504040204" pitchFamily="34" charset="0"/>
                <a:cs typeface="Tahoma" panose="020B0604030504040204" pitchFamily="34" charset="0"/>
              </a:rPr>
              <a:t>711</a:t>
            </a:r>
            <a:r>
              <a:rPr lang="fr-FR" sz="1400" dirty="0">
                <a:latin typeface="Tahoma" panose="020B0604030504040204" pitchFamily="34" charset="0"/>
                <a:ea typeface="Tahoma" panose="020B0604030504040204" pitchFamily="34" charset="0"/>
                <a:cs typeface="Tahoma" panose="020B0604030504040204" pitchFamily="34" charset="0"/>
              </a:rPr>
              <a:t> </a:t>
            </a:r>
            <a:r>
              <a:rPr lang="lv-LV" sz="1400" i="1" dirty="0">
                <a:latin typeface="Tahoma" panose="020B0604030504040204" pitchFamily="34" charset="0"/>
                <a:ea typeface="Tahoma" panose="020B0604030504040204" pitchFamily="34" charset="0"/>
                <a:cs typeface="Tahoma" panose="020B0604030504040204" pitchFamily="34" charset="0"/>
              </a:rPr>
              <a:t>euro</a:t>
            </a:r>
            <a:r>
              <a:rPr lang="fr-FR" sz="1400" i="1" dirty="0">
                <a:latin typeface="Tahoma" panose="020B0604030504040204" pitchFamily="34" charset="0"/>
                <a:ea typeface="Tahoma" panose="020B0604030504040204" pitchFamily="34" charset="0"/>
                <a:cs typeface="Tahoma" panose="020B0604030504040204" pitchFamily="34" charset="0"/>
              </a:rPr>
              <a:t> </a:t>
            </a:r>
            <a:r>
              <a:rPr lang="fr-FR" sz="1400" dirty="0" err="1">
                <a:latin typeface="Tahoma" panose="020B0604030504040204" pitchFamily="34" charset="0"/>
                <a:ea typeface="Tahoma" panose="020B0604030504040204" pitchFamily="34" charset="0"/>
                <a:cs typeface="Tahoma" panose="020B0604030504040204" pitchFamily="34" charset="0"/>
              </a:rPr>
              <a:t>apmērā</a:t>
            </a:r>
            <a:endParaRPr lang="lv-LV" sz="1400" dirty="0">
              <a:latin typeface="Tahoma" panose="020B0604030504040204" pitchFamily="34" charset="0"/>
              <a:ea typeface="Tahoma" panose="020B0604030504040204" pitchFamily="34" charset="0"/>
              <a:cs typeface="Tahoma" panose="020B0604030504040204" pitchFamily="34" charset="0"/>
            </a:endParaRPr>
          </a:p>
          <a:p>
            <a:pPr marL="469900" lvl="1" indent="0" algn="just">
              <a:buNone/>
            </a:pPr>
            <a:endParaRPr lang="lv-LV" sz="1400" b="1" dirty="0">
              <a:latin typeface="Tahoma" panose="020B0604030504040204" pitchFamily="34" charset="0"/>
              <a:ea typeface="Tahoma" panose="020B0604030504040204" pitchFamily="34" charset="0"/>
              <a:cs typeface="Tahoma" panose="020B0604030504040204" pitchFamily="34" charset="0"/>
            </a:endParaRPr>
          </a:p>
          <a:p>
            <a:pPr marL="469900" lvl="1" indent="0" algn="just">
              <a:buNone/>
            </a:pPr>
            <a:r>
              <a:rPr lang="lv-LV" sz="1400" b="1" dirty="0">
                <a:solidFill>
                  <a:srgbClr val="00859B"/>
                </a:solidFill>
                <a:latin typeface="Tahoma" panose="020B0604030504040204" pitchFamily="34" charset="0"/>
                <a:ea typeface="Tahoma" panose="020B0604030504040204" pitchFamily="34" charset="0"/>
                <a:cs typeface="Tahoma" panose="020B0604030504040204" pitchFamily="34" charset="0"/>
              </a:rPr>
              <a:t>Rezultāts </a:t>
            </a:r>
          </a:p>
          <a:p>
            <a:pPr marL="469900" lvl="1" indent="0" algn="just">
              <a:buNone/>
            </a:pPr>
            <a:endParaRPr lang="lv-LV" sz="1400" b="1" dirty="0">
              <a:latin typeface="Tahoma" panose="020B0604030504040204" pitchFamily="34" charset="0"/>
              <a:ea typeface="Tahoma" panose="020B0604030504040204" pitchFamily="34" charset="0"/>
              <a:cs typeface="Tahoma" panose="020B0604030504040204" pitchFamily="34" charset="0"/>
            </a:endParaRPr>
          </a:p>
          <a:p>
            <a:pPr lvl="1" algn="just">
              <a:buClr>
                <a:srgbClr val="00859B"/>
              </a:buClr>
              <a:buFont typeface="Wingdings" panose="05000000000000000000" pitchFamily="2" charset="2"/>
              <a:buChar char="Ø"/>
            </a:pPr>
            <a:r>
              <a:rPr lang="lv-LV" sz="1400" dirty="0">
                <a:latin typeface="Tahoma" panose="020B0604030504040204" pitchFamily="34" charset="0"/>
                <a:ea typeface="Tahoma" panose="020B0604030504040204" pitchFamily="34" charset="0"/>
                <a:cs typeface="Tahoma" panose="020B0604030504040204" pitchFamily="34" charset="0"/>
              </a:rPr>
              <a:t>46% no mājokļi tirgus ir īres tirgus, no kuriem 32% tiek izīrēts, ņemot vērā ienākumu līmeni</a:t>
            </a:r>
          </a:p>
          <a:p>
            <a:pPr lvl="1" algn="just">
              <a:buClr>
                <a:srgbClr val="00859B"/>
              </a:buClr>
              <a:buFont typeface="Wingdings" panose="05000000000000000000" pitchFamily="2" charset="2"/>
              <a:buChar char="Ø"/>
            </a:pPr>
            <a:r>
              <a:rPr lang="lv-LV" sz="1400" dirty="0">
                <a:latin typeface="Tahoma" panose="020B0604030504040204" pitchFamily="34" charset="0"/>
                <a:ea typeface="Tahoma" panose="020B0604030504040204" pitchFamily="34" charset="0"/>
                <a:cs typeface="Tahoma" panose="020B0604030504040204" pitchFamily="34" charset="0"/>
              </a:rPr>
              <a:t>Personām ar noteiktu ienākumu līmeni uzbūvēti aptuveni 13 000 mājokļi ik gadu</a:t>
            </a:r>
          </a:p>
          <a:p>
            <a:endParaRPr lang="lv-LV" dirty="0"/>
          </a:p>
          <a:p>
            <a:r>
              <a:rPr lang="lv-LV" sz="1600" b="1" u="sng" dirty="0"/>
              <a:t>Dānija</a:t>
            </a:r>
          </a:p>
          <a:p>
            <a:endParaRPr lang="lv-LV" dirty="0"/>
          </a:p>
          <a:p>
            <a:pPr marL="469900" lvl="1" indent="0" algn="just">
              <a:buNone/>
            </a:pPr>
            <a:r>
              <a:rPr lang="lv-LV" sz="1800" b="1" dirty="0">
                <a:solidFill>
                  <a:srgbClr val="00859B"/>
                </a:solidFill>
                <a:latin typeface="Tahoma" panose="020B0604030504040204" pitchFamily="34" charset="0"/>
                <a:ea typeface="Tahoma" panose="020B0604030504040204" pitchFamily="34" charset="0"/>
                <a:cs typeface="Tahoma" panose="020B0604030504040204" pitchFamily="34" charset="0"/>
              </a:rPr>
              <a:t>Publisku līdzekļu finansētu māju lietotāji:</a:t>
            </a:r>
          </a:p>
          <a:p>
            <a:pPr marL="469900" lvl="1" indent="0" algn="just">
              <a:buNone/>
            </a:pPr>
            <a:endParaRPr lang="lv-LV" sz="1800" dirty="0">
              <a:latin typeface="Tahoma" panose="020B0604030504040204" pitchFamily="34" charset="0"/>
              <a:ea typeface="Tahoma" panose="020B0604030504040204" pitchFamily="34" charset="0"/>
              <a:cs typeface="Tahoma" panose="020B0604030504040204" pitchFamily="34" charset="0"/>
            </a:endParaRPr>
          </a:p>
          <a:p>
            <a:pPr lvl="1" algn="just">
              <a:buClr>
                <a:srgbClr val="00859B"/>
              </a:buClr>
              <a:buFont typeface="Wingdings" panose="05000000000000000000" pitchFamily="2" charset="2"/>
              <a:buChar char="Ø"/>
            </a:pPr>
            <a:r>
              <a:rPr lang="lv-LV" sz="1800" dirty="0">
                <a:latin typeface="Tahoma" panose="020B0604030504040204" pitchFamily="34" charset="0"/>
                <a:ea typeface="Tahoma" panose="020B0604030504040204" pitchFamily="34" charset="0"/>
                <a:cs typeface="Tahoma" panose="020B0604030504040204" pitchFamily="34" charset="0"/>
              </a:rPr>
              <a:t>Visi valsts iedzīvotāji</a:t>
            </a:r>
          </a:p>
          <a:p>
            <a:pPr marL="469900" lvl="1" indent="0" algn="just">
              <a:buNone/>
            </a:pPr>
            <a:endParaRPr lang="lv-LV" sz="1800" dirty="0">
              <a:latin typeface="Tahoma" panose="020B0604030504040204" pitchFamily="34" charset="0"/>
              <a:ea typeface="Tahoma" panose="020B0604030504040204" pitchFamily="34" charset="0"/>
              <a:cs typeface="Tahoma" panose="020B0604030504040204" pitchFamily="34" charset="0"/>
            </a:endParaRPr>
          </a:p>
          <a:p>
            <a:pPr marL="469900" lvl="1" indent="0" algn="just">
              <a:buNone/>
            </a:pPr>
            <a:r>
              <a:rPr lang="lv-LV" sz="1800" b="1" dirty="0">
                <a:solidFill>
                  <a:srgbClr val="00859B"/>
                </a:solidFill>
                <a:latin typeface="Tahoma" panose="020B0604030504040204" pitchFamily="34" charset="0"/>
                <a:ea typeface="Tahoma" panose="020B0604030504040204" pitchFamily="34" charset="0"/>
                <a:cs typeface="Tahoma" panose="020B0604030504040204" pitchFamily="34" charset="0"/>
              </a:rPr>
              <a:t>Valsts atbalsts pieejama mājokļa nodrošināšanai:</a:t>
            </a:r>
          </a:p>
          <a:p>
            <a:pPr marL="469900" lvl="1" indent="0" algn="just">
              <a:buNone/>
            </a:pPr>
            <a:endParaRPr lang="lv-LV" sz="1800" dirty="0">
              <a:latin typeface="Tahoma" panose="020B0604030504040204" pitchFamily="34" charset="0"/>
              <a:ea typeface="Tahoma" panose="020B0604030504040204" pitchFamily="34" charset="0"/>
              <a:cs typeface="Tahoma" panose="020B0604030504040204" pitchFamily="34" charset="0"/>
            </a:endParaRPr>
          </a:p>
          <a:p>
            <a:pPr lvl="1" algn="just">
              <a:buClr>
                <a:srgbClr val="00859B"/>
              </a:buClr>
              <a:buFont typeface="Wingdings" panose="05000000000000000000" pitchFamily="2" charset="2"/>
              <a:buChar char="Ø"/>
            </a:pPr>
            <a:r>
              <a:rPr lang="lv-LV" sz="1800" dirty="0">
                <a:latin typeface="Tahoma" panose="020B0604030504040204" pitchFamily="34" charset="0"/>
                <a:ea typeface="Tahoma" panose="020B0604030504040204" pitchFamily="34" charset="0"/>
                <a:cs typeface="Tahoma" panose="020B0604030504040204" pitchFamily="34" charset="0"/>
              </a:rPr>
              <a:t>10% pašvaldības bezprocentu aizdevums uz 50 gadiem</a:t>
            </a:r>
          </a:p>
          <a:p>
            <a:pPr lvl="1" algn="just">
              <a:buClr>
                <a:srgbClr val="00859B"/>
              </a:buClr>
              <a:buFont typeface="Wingdings" panose="05000000000000000000" pitchFamily="2" charset="2"/>
              <a:buChar char="Ø"/>
            </a:pPr>
            <a:r>
              <a:rPr lang="lv-LV" sz="1800" dirty="0">
                <a:latin typeface="Tahoma" panose="020B0604030504040204" pitchFamily="34" charset="0"/>
                <a:ea typeface="Tahoma" panose="020B0604030504040204" pitchFamily="34" charset="0"/>
                <a:cs typeface="Tahoma" panose="020B0604030504040204" pitchFamily="34" charset="0"/>
              </a:rPr>
              <a:t>88% komercbanku aizdevums ar valsts galvojumu </a:t>
            </a:r>
          </a:p>
          <a:p>
            <a:pPr lvl="1" algn="just">
              <a:buClr>
                <a:srgbClr val="00859B"/>
              </a:buClr>
              <a:buFont typeface="Wingdings" panose="05000000000000000000" pitchFamily="2" charset="2"/>
              <a:buChar char="Ø"/>
            </a:pPr>
            <a:r>
              <a:rPr lang="lv-LV" sz="1800" dirty="0">
                <a:latin typeface="Tahoma" panose="020B0604030504040204" pitchFamily="34" charset="0"/>
                <a:ea typeface="Tahoma" panose="020B0604030504040204" pitchFamily="34" charset="0"/>
                <a:cs typeface="Tahoma" panose="020B0604030504040204" pitchFamily="34" charset="0"/>
              </a:rPr>
              <a:t>2% īrnieku depozīts, ko īrnieki iemaksā iemitinoties, un var saņemt atpakaļ mainot mājokli.</a:t>
            </a:r>
          </a:p>
          <a:p>
            <a:pPr marL="469900" lvl="1" indent="0" algn="just">
              <a:buNone/>
            </a:pPr>
            <a:r>
              <a:rPr lang="lv-LV" sz="1800" b="1" dirty="0">
                <a:latin typeface="Tahoma" panose="020B0604030504040204" pitchFamily="34" charset="0"/>
                <a:ea typeface="Tahoma" panose="020B0604030504040204" pitchFamily="34" charset="0"/>
                <a:cs typeface="Tahoma" panose="020B0604030504040204" pitchFamily="34" charset="0"/>
              </a:rPr>
              <a:t> </a:t>
            </a:r>
            <a:endParaRPr lang="lv-LV" sz="1800" dirty="0">
              <a:latin typeface="Tahoma" panose="020B0604030504040204" pitchFamily="34" charset="0"/>
              <a:ea typeface="Tahoma" panose="020B0604030504040204" pitchFamily="34" charset="0"/>
              <a:cs typeface="Tahoma" panose="020B0604030504040204" pitchFamily="34" charset="0"/>
            </a:endParaRPr>
          </a:p>
          <a:p>
            <a:pPr marL="469900" lvl="1" indent="0" algn="just">
              <a:buNone/>
            </a:pPr>
            <a:r>
              <a:rPr lang="lv-LV" sz="1800" b="1" dirty="0">
                <a:solidFill>
                  <a:srgbClr val="00859B"/>
                </a:solidFill>
                <a:latin typeface="Tahoma" panose="020B0604030504040204" pitchFamily="34" charset="0"/>
                <a:ea typeface="Tahoma" panose="020B0604030504040204" pitchFamily="34" charset="0"/>
                <a:cs typeface="Tahoma" panose="020B0604030504040204" pitchFamily="34" charset="0"/>
              </a:rPr>
              <a:t>Izvirzītās prasības no publiskiem līdzekļiem finansētām mājām </a:t>
            </a:r>
          </a:p>
          <a:p>
            <a:pPr marL="469900" lvl="1" indent="0" algn="just">
              <a:buNone/>
            </a:pPr>
            <a:endParaRPr lang="lv-LV" sz="1800" b="1" dirty="0">
              <a:latin typeface="Tahoma" panose="020B0604030504040204" pitchFamily="34" charset="0"/>
              <a:ea typeface="Tahoma" panose="020B0604030504040204" pitchFamily="34" charset="0"/>
              <a:cs typeface="Tahoma" panose="020B0604030504040204" pitchFamily="34" charset="0"/>
            </a:endParaRPr>
          </a:p>
          <a:p>
            <a:pPr lvl="1" algn="just">
              <a:buClr>
                <a:srgbClr val="00859B"/>
              </a:buClr>
              <a:buFont typeface="Wingdings" panose="05000000000000000000" pitchFamily="2" charset="2"/>
              <a:buChar char="Ø"/>
            </a:pPr>
            <a:r>
              <a:rPr lang="lv-LV" sz="1800" dirty="0">
                <a:latin typeface="Tahoma" panose="020B0604030504040204" pitchFamily="34" charset="0"/>
                <a:ea typeface="Tahoma" panose="020B0604030504040204" pitchFamily="34" charset="0"/>
                <a:cs typeface="Tahoma" panose="020B0604030504040204" pitchFamily="34" charset="0"/>
              </a:rPr>
              <a:t>Maksimālā mājokļu būvniecības - 3076 EUR/m2 (~25% zemāka par tirgus cenu) </a:t>
            </a:r>
          </a:p>
          <a:p>
            <a:pPr lvl="1" algn="just">
              <a:buClr>
                <a:srgbClr val="00859B"/>
              </a:buClr>
              <a:buFont typeface="Wingdings" panose="05000000000000000000" pitchFamily="2" charset="2"/>
              <a:buChar char="Ø"/>
            </a:pPr>
            <a:r>
              <a:rPr lang="lv-LV" sz="1800" dirty="0">
                <a:latin typeface="Tahoma" panose="020B0604030504040204" pitchFamily="34" charset="0"/>
                <a:ea typeface="Tahoma" panose="020B0604030504040204" pitchFamily="34" charset="0"/>
                <a:cs typeface="Tahoma" panose="020B0604030504040204" pitchFamily="34" charset="0"/>
              </a:rPr>
              <a:t>Maksimālais šāda mājokļa izmērs – 110 m2</a:t>
            </a:r>
          </a:p>
          <a:p>
            <a:endParaRPr lang="lv-LV" dirty="0"/>
          </a:p>
        </p:txBody>
      </p:sp>
      <p:sp>
        <p:nvSpPr>
          <p:cNvPr id="4" name="Slide Number Placeholder 3"/>
          <p:cNvSpPr>
            <a:spLocks noGrp="1"/>
          </p:cNvSpPr>
          <p:nvPr>
            <p:ph type="sldNum" sz="quarter" idx="10"/>
          </p:nvPr>
        </p:nvSpPr>
        <p:spPr/>
        <p:txBody>
          <a:bodyPr/>
          <a:lstStyle/>
          <a:p>
            <a:fld id="{ACC58A83-4685-4212-A986-477B9E195F2C}" type="slidenum">
              <a:rPr lang="lv-LV" altLang="lv-LV" smtClean="0"/>
              <a:pPr/>
              <a:t>22</a:t>
            </a:fld>
            <a:endParaRPr lang="lv-LV" altLang="lv-LV"/>
          </a:p>
        </p:txBody>
      </p:sp>
    </p:spTree>
    <p:extLst>
      <p:ext uri="{BB962C8B-B14F-4D97-AF65-F5344CB8AC3E}">
        <p14:creationId xmlns:p14="http://schemas.microsoft.com/office/powerpoint/2010/main" val="3036673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3821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lv-LV" sz="1200" dirty="0">
                <a:latin typeface="Tahoma" panose="020B0604030504040204" pitchFamily="34" charset="0"/>
                <a:ea typeface="Tahoma" panose="020B0604030504040204" pitchFamily="34" charset="0"/>
                <a:cs typeface="Tahoma" panose="020B0604030504040204" pitchFamily="34" charset="0"/>
              </a:rPr>
              <a:t>46% no mājokļi tirgus ir īres tirgus, no kuriem 32% tiek izīrēts, ņemot vērā ienākumu līmeni</a:t>
            </a:r>
          </a:p>
          <a:p>
            <a:pPr marL="171450" marR="0" lvl="0" indent="-171450" algn="l" defTabSz="93821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lv-LV" sz="1200" dirty="0">
                <a:latin typeface="Tahoma" panose="020B0604030504040204" pitchFamily="34" charset="0"/>
                <a:ea typeface="Tahoma" panose="020B0604030504040204" pitchFamily="34" charset="0"/>
                <a:cs typeface="Tahoma" panose="020B0604030504040204" pitchFamily="34" charset="0"/>
              </a:rPr>
              <a:t>Jāatbilst kritērijiem uz dzīvokļa piešķiršanas brīdi</a:t>
            </a:r>
          </a:p>
          <a:p>
            <a:pPr marL="171450" marR="0" lvl="0" indent="-171450" algn="l" defTabSz="93821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lv-LV" sz="1200" dirty="0"/>
              <a:t>Būvēt sociālos mājokļus cenā, kas ir zemāka par tirgus cenu, izdodas pielietojot moduļa tipa māju būvniecību.  </a:t>
            </a:r>
          </a:p>
          <a:p>
            <a:pPr marL="171450" indent="-171450">
              <a:buFont typeface="Arial" panose="020B0604020202020204" pitchFamily="34" charset="0"/>
              <a:buChar char="•"/>
            </a:pPr>
            <a:r>
              <a:rPr lang="lv-LV" dirty="0"/>
              <a:t>Īres maksa sociālajos mājokļos ir balstīta uz izmaksām. Tā sastāv no tekošajām un uzturēšanas izmaksām, un investīciju atmaksas un procentu maksājumiem (2,8%) </a:t>
            </a:r>
          </a:p>
          <a:p>
            <a:pPr marL="171450" indent="-171450">
              <a:buFont typeface="Arial" panose="020B0604020202020204" pitchFamily="34" charset="0"/>
              <a:buChar char="•"/>
            </a:pPr>
            <a:r>
              <a:rPr lang="lv-LV" dirty="0"/>
              <a:t>Pēc ēkas renovācijas īres maksa tiek palielināta lēnām 10 gadu periodā.</a:t>
            </a:r>
          </a:p>
          <a:p>
            <a:pPr marL="171450" indent="-171450">
              <a:buFont typeface="Arial" panose="020B0604020202020204" pitchFamily="34" charset="0"/>
              <a:buChar char="•"/>
            </a:pPr>
            <a:r>
              <a:rPr lang="lv-LV" dirty="0"/>
              <a:t>Pēc tam, kad sociālā mājokļa būvniecības izmaksas ir nosegtas, turpmāk samaksātā īres maksa tiek novirzīta Nacionālajam būvniecības fondam, kas izsniedz izdevīgus kredītus sociālo mājokļu renovācijai, vai, piemēram, izsniedza izdevīgus kredītus krīzes laikā būvniecības veicināšanai.</a:t>
            </a:r>
          </a:p>
          <a:p>
            <a:endParaRPr lang="lv-LV" dirty="0"/>
          </a:p>
          <a:p>
            <a:endParaRPr lang="lv-LV" dirty="0"/>
          </a:p>
          <a:p>
            <a:endParaRPr lang="lv-LV" dirty="0"/>
          </a:p>
        </p:txBody>
      </p:sp>
      <p:sp>
        <p:nvSpPr>
          <p:cNvPr id="4" name="Slide Number Placeholder 3"/>
          <p:cNvSpPr>
            <a:spLocks noGrp="1"/>
          </p:cNvSpPr>
          <p:nvPr>
            <p:ph type="sldNum" sz="quarter" idx="10"/>
          </p:nvPr>
        </p:nvSpPr>
        <p:spPr/>
        <p:txBody>
          <a:bodyPr/>
          <a:lstStyle/>
          <a:p>
            <a:fld id="{715546DD-043B-4D19-8707-46B92B8508C4}" type="slidenum">
              <a:rPr lang="lv-LV" altLang="lv-LV" smtClean="0"/>
              <a:pPr/>
              <a:t>23</a:t>
            </a:fld>
            <a:endParaRPr lang="lv-LV" altLang="lv-LV"/>
          </a:p>
        </p:txBody>
      </p:sp>
    </p:spTree>
    <p:extLst>
      <p:ext uri="{BB962C8B-B14F-4D97-AF65-F5344CB8AC3E}">
        <p14:creationId xmlns:p14="http://schemas.microsoft.com/office/powerpoint/2010/main" val="1930131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3821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lv-LV" sz="1200" dirty="0"/>
              <a:t>Būvēt sociālos mājokļus cenā, kas ir zemāka par tirgus cenu, izdodas pielietojot moduļa tipa māju būvniecību.  </a:t>
            </a:r>
          </a:p>
          <a:p>
            <a:pPr marL="171450" indent="-171450">
              <a:buFont typeface="Arial" panose="020B0604020202020204" pitchFamily="34" charset="0"/>
              <a:buChar char="•"/>
            </a:pPr>
            <a:r>
              <a:rPr lang="lv-LV" dirty="0"/>
              <a:t>Īres maksa sociālajos mājokļos ir balstīta uz izmaksām. Tā sastāv no tekošajām un uzturēšanas izmaksām, un investīciju atmaksas un procentu maksājumiem (2,8%) </a:t>
            </a:r>
          </a:p>
          <a:p>
            <a:pPr marL="171450" indent="-171450">
              <a:buFont typeface="Arial" panose="020B0604020202020204" pitchFamily="34" charset="0"/>
              <a:buChar char="•"/>
            </a:pPr>
            <a:r>
              <a:rPr lang="lv-LV" dirty="0"/>
              <a:t>Pēc ēkas renovācijas īres maksa tiek palielināta lēnām 10 gadu periodā.</a:t>
            </a:r>
          </a:p>
          <a:p>
            <a:pPr marL="171450" indent="-171450">
              <a:buFont typeface="Arial" panose="020B0604020202020204" pitchFamily="34" charset="0"/>
              <a:buChar char="•"/>
            </a:pPr>
            <a:r>
              <a:rPr lang="lv-LV" dirty="0"/>
              <a:t>Pēc tam, kad sociālā mājokļa būvniecības izmaksas ir nosegtas, turpmāk samaksātā īres maksa tiek novirzīta Nacionālajam būvniecības fondam, kas izsniedz izdevīgus kredītus sociālo mājokļu renovācijai, vai, piemēram, izsniedza izdevīgus kredītus krīzes laikā būvniecības veicināšanai.</a:t>
            </a:r>
          </a:p>
          <a:p>
            <a:endParaRPr lang="lv-LV" dirty="0"/>
          </a:p>
        </p:txBody>
      </p:sp>
      <p:sp>
        <p:nvSpPr>
          <p:cNvPr id="4" name="Slide Number Placeholder 3"/>
          <p:cNvSpPr>
            <a:spLocks noGrp="1"/>
          </p:cNvSpPr>
          <p:nvPr>
            <p:ph type="sldNum" sz="quarter" idx="10"/>
          </p:nvPr>
        </p:nvSpPr>
        <p:spPr/>
        <p:txBody>
          <a:bodyPr/>
          <a:lstStyle/>
          <a:p>
            <a:fld id="{715546DD-043B-4D19-8707-46B92B8508C4}" type="slidenum">
              <a:rPr lang="lv-LV" altLang="lv-LV" smtClean="0"/>
              <a:pPr/>
              <a:t>24</a:t>
            </a:fld>
            <a:endParaRPr lang="lv-LV" altLang="lv-LV"/>
          </a:p>
        </p:txBody>
      </p:sp>
    </p:spTree>
    <p:extLst>
      <p:ext uri="{BB962C8B-B14F-4D97-AF65-F5344CB8AC3E}">
        <p14:creationId xmlns:p14="http://schemas.microsoft.com/office/powerpoint/2010/main" val="3574423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1100"/>
          </a:xfrm>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ACC58A83-4685-4212-A986-477B9E195F2C}" type="slidenum">
              <a:rPr lang="lv-LV" altLang="lv-LV" smtClean="0"/>
              <a:pPr/>
              <a:t>25</a:t>
            </a:fld>
            <a:endParaRPr lang="lv-LV" altLang="lv-LV"/>
          </a:p>
        </p:txBody>
      </p:sp>
    </p:spTree>
    <p:extLst>
      <p:ext uri="{BB962C8B-B14F-4D97-AF65-F5344CB8AC3E}">
        <p14:creationId xmlns:p14="http://schemas.microsoft.com/office/powerpoint/2010/main" val="1070674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ACC58A83-4685-4212-A986-477B9E195F2C}" type="slidenum">
              <a:rPr lang="lv-LV" altLang="lv-LV" smtClean="0"/>
              <a:pPr/>
              <a:t>2</a:t>
            </a:fld>
            <a:endParaRPr lang="lv-LV" altLang="lv-LV"/>
          </a:p>
        </p:txBody>
      </p:sp>
    </p:spTree>
    <p:extLst>
      <p:ext uri="{BB962C8B-B14F-4D97-AF65-F5344CB8AC3E}">
        <p14:creationId xmlns:p14="http://schemas.microsoft.com/office/powerpoint/2010/main" val="873446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ACC58A83-4685-4212-A986-477B9E195F2C}" type="slidenum">
              <a:rPr lang="lv-LV" altLang="lv-LV" smtClean="0"/>
              <a:pPr/>
              <a:t>3</a:t>
            </a:fld>
            <a:endParaRPr lang="lv-LV" altLang="lv-LV"/>
          </a:p>
        </p:txBody>
      </p:sp>
    </p:spTree>
    <p:extLst>
      <p:ext uri="{BB962C8B-B14F-4D97-AF65-F5344CB8AC3E}">
        <p14:creationId xmlns:p14="http://schemas.microsoft.com/office/powerpoint/2010/main" val="2949628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ctr" latinLnBrk="0" hangingPunct="1"/>
            <a:endParaRPr lang="lv-LV" sz="1200" b="1" i="0" u="none" strike="noStrike" kern="1200" dirty="0">
              <a:solidFill>
                <a:schemeClr val="tx1"/>
              </a:solidFill>
              <a:effectLst/>
              <a:latin typeface="+mn-lt"/>
              <a:ea typeface="+mn-ea"/>
              <a:cs typeface="+mn-cs"/>
            </a:endParaRPr>
          </a:p>
          <a:p>
            <a:pPr rtl="0" eaLnBrk="1" fontAlgn="ctr" latinLnBrk="0" hangingPunct="1"/>
            <a:r>
              <a:rPr lang="lv-LV" sz="1200" b="1" i="0" u="none" strike="noStrike" kern="1200" dirty="0">
                <a:solidFill>
                  <a:schemeClr val="tx1"/>
                </a:solidFill>
                <a:effectLst/>
                <a:latin typeface="+mn-lt"/>
                <a:ea typeface="+mn-ea"/>
                <a:cs typeface="+mn-cs"/>
              </a:rPr>
              <a:t>4 pilsētas ar 3 cipariem</a:t>
            </a:r>
          </a:p>
          <a:p>
            <a:pPr rtl="0" eaLnBrk="1" fontAlgn="ctr" latinLnBrk="0" hangingPunct="1"/>
            <a:endParaRPr lang="lv-LV" sz="1200" b="1" i="0" u="none" strike="noStrike" kern="1200" dirty="0">
              <a:solidFill>
                <a:schemeClr val="tx1"/>
              </a:solidFill>
              <a:effectLst/>
              <a:latin typeface="+mn-lt"/>
              <a:ea typeface="+mn-ea"/>
              <a:cs typeface="+mn-cs"/>
            </a:endParaRPr>
          </a:p>
          <a:p>
            <a:pPr rtl="0" eaLnBrk="1" fontAlgn="ctr" latinLnBrk="0" hangingPunct="1"/>
            <a:endParaRPr lang="lv-LV" sz="1200" b="1" i="0" u="none" strike="noStrike" kern="1200" dirty="0">
              <a:solidFill>
                <a:schemeClr val="tx1"/>
              </a:solidFill>
              <a:effectLst/>
              <a:latin typeface="+mn-lt"/>
              <a:ea typeface="+mn-ea"/>
              <a:cs typeface="+mn-cs"/>
            </a:endParaRPr>
          </a:p>
          <a:p>
            <a:pPr rtl="0" eaLnBrk="1" fontAlgn="ctr" latinLnBrk="0" hangingPunct="1"/>
            <a:endParaRPr lang="lv-LV" sz="1200" b="1" i="0" u="none" strike="noStrike" kern="1200" dirty="0">
              <a:solidFill>
                <a:schemeClr val="tx1"/>
              </a:solidFill>
              <a:effectLst/>
              <a:latin typeface="+mn-lt"/>
              <a:ea typeface="+mn-ea"/>
              <a:cs typeface="+mn-cs"/>
            </a:endParaRPr>
          </a:p>
          <a:p>
            <a:pPr rtl="0" eaLnBrk="1" fontAlgn="ctr" latinLnBrk="0" hangingPunct="1"/>
            <a:endParaRPr lang="lv-LV" sz="1200" b="1" i="0" u="none" strike="noStrike" kern="1200" dirty="0">
              <a:solidFill>
                <a:schemeClr val="tx1"/>
              </a:solidFill>
              <a:effectLst/>
              <a:latin typeface="+mn-lt"/>
              <a:ea typeface="+mn-ea"/>
              <a:cs typeface="+mn-cs"/>
            </a:endParaRPr>
          </a:p>
          <a:p>
            <a:pPr rtl="0" eaLnBrk="1" fontAlgn="ctr" latinLnBrk="0" hangingPunct="1"/>
            <a:endParaRPr lang="lv-LV" sz="1200" b="1" i="0" u="none" strike="noStrike" kern="1200" dirty="0">
              <a:solidFill>
                <a:schemeClr val="tx1"/>
              </a:solidFill>
              <a:effectLst/>
              <a:latin typeface="+mn-lt"/>
              <a:ea typeface="+mn-ea"/>
              <a:cs typeface="+mn-cs"/>
            </a:endParaRPr>
          </a:p>
          <a:p>
            <a:pPr rtl="0" eaLnBrk="1" fontAlgn="ctr" latinLnBrk="0" hangingPunct="1"/>
            <a:endParaRPr lang="lv-LV" sz="1200" b="1" i="0" u="none" strike="noStrike" kern="1200" dirty="0">
              <a:solidFill>
                <a:schemeClr val="tx1"/>
              </a:solidFill>
              <a:effectLst/>
              <a:latin typeface="+mn-lt"/>
              <a:ea typeface="+mn-ea"/>
              <a:cs typeface="+mn-cs"/>
            </a:endParaRPr>
          </a:p>
          <a:p>
            <a:pPr rtl="0" eaLnBrk="1" fontAlgn="ctr" latinLnBrk="0" hangingPunct="1"/>
            <a:endParaRPr lang="lv-LV" sz="1200" b="1" i="0" u="none" strike="noStrike" kern="1200" dirty="0">
              <a:solidFill>
                <a:schemeClr val="tx1"/>
              </a:solidFill>
              <a:effectLst/>
              <a:latin typeface="+mn-lt"/>
              <a:ea typeface="+mn-ea"/>
              <a:cs typeface="+mn-cs"/>
            </a:endParaRPr>
          </a:p>
          <a:p>
            <a:pPr rtl="0" eaLnBrk="1" fontAlgn="ctr" latinLnBrk="0" hangingPunct="1"/>
            <a:r>
              <a:rPr lang="lv-LV" sz="1200" b="1" i="0" u="none" strike="noStrike" kern="1200" dirty="0">
                <a:solidFill>
                  <a:schemeClr val="tx1"/>
                </a:solidFill>
                <a:effectLst/>
                <a:latin typeface="+mn-lt"/>
                <a:ea typeface="+mn-ea"/>
                <a:cs typeface="+mn-cs"/>
              </a:rPr>
              <a:t>Valmiera</a:t>
            </a:r>
            <a:endParaRPr lang="lv-LV" sz="1200" b="0" i="0" u="none" strike="noStrike" kern="1200" dirty="0">
              <a:solidFill>
                <a:schemeClr val="tx1"/>
              </a:solidFill>
              <a:effectLst/>
              <a:latin typeface="+mn-lt"/>
              <a:ea typeface="+mn-ea"/>
              <a:cs typeface="+mn-cs"/>
            </a:endParaRPr>
          </a:p>
          <a:p>
            <a:pPr rtl="0" eaLnBrk="1" fontAlgn="ctr" latinLnBrk="0" hangingPunct="1"/>
            <a:r>
              <a:rPr lang="lv-LV" sz="1200" b="1" i="0" u="none" strike="noStrike" kern="1200" dirty="0">
                <a:solidFill>
                  <a:schemeClr val="tx1"/>
                </a:solidFill>
                <a:effectLst/>
                <a:latin typeface="+mn-lt"/>
                <a:ea typeface="+mn-ea"/>
                <a:cs typeface="+mn-cs"/>
              </a:rPr>
              <a:t>600</a:t>
            </a:r>
            <a:endParaRPr lang="lv-LV" sz="1200" b="0" i="0" u="none" strike="noStrike" kern="1200" dirty="0">
              <a:solidFill>
                <a:schemeClr val="tx1"/>
              </a:solidFill>
              <a:effectLst/>
              <a:latin typeface="+mn-lt"/>
              <a:ea typeface="+mn-ea"/>
              <a:cs typeface="+mn-cs"/>
            </a:endParaRPr>
          </a:p>
          <a:p>
            <a:pPr rtl="0" eaLnBrk="1" fontAlgn="ctr" latinLnBrk="0" hangingPunct="1"/>
            <a:r>
              <a:rPr lang="lv-LV" sz="1200" b="1" i="0" u="none" strike="noStrike" kern="1200" dirty="0">
                <a:solidFill>
                  <a:schemeClr val="tx1"/>
                </a:solidFill>
                <a:effectLst/>
                <a:latin typeface="+mn-lt"/>
                <a:ea typeface="+mn-ea"/>
                <a:cs typeface="+mn-cs"/>
              </a:rPr>
              <a:t>Valmiera</a:t>
            </a:r>
            <a:r>
              <a:rPr lang="lv-LV" sz="1200" b="1" i="0" u="none" strike="noStrike" kern="1200" baseline="0" dirty="0">
                <a:solidFill>
                  <a:schemeClr val="tx1"/>
                </a:solidFill>
                <a:effectLst/>
                <a:latin typeface="+mn-lt"/>
                <a:ea typeface="+mn-ea"/>
                <a:cs typeface="+mn-cs"/>
              </a:rPr>
              <a:t> </a:t>
            </a:r>
            <a:r>
              <a:rPr lang="lv-LV" sz="1200" b="1" i="0" u="none" strike="noStrike" kern="1200" baseline="0" dirty="0" err="1">
                <a:solidFill>
                  <a:schemeClr val="tx1"/>
                </a:solidFill>
                <a:effectLst/>
                <a:latin typeface="+mn-lt"/>
                <a:ea typeface="+mn-ea"/>
                <a:cs typeface="+mn-cs"/>
              </a:rPr>
              <a:t>Glass</a:t>
            </a:r>
            <a:endParaRPr lang="lv-LV" sz="1200" b="1" i="0" u="none" strike="noStrike" kern="1200" baseline="0" dirty="0">
              <a:solidFill>
                <a:schemeClr val="tx1"/>
              </a:solidFill>
              <a:effectLst/>
              <a:latin typeface="+mn-lt"/>
              <a:ea typeface="+mn-ea"/>
              <a:cs typeface="+mn-cs"/>
            </a:endParaRPr>
          </a:p>
          <a:p>
            <a:pPr rtl="0" eaLnBrk="1" fontAlgn="ctr" latinLnBrk="0" hangingPunct="1"/>
            <a:r>
              <a:rPr lang="lv-LV" sz="1200" b="1" i="0" u="none" strike="noStrike" kern="1200" baseline="0" dirty="0" err="1">
                <a:solidFill>
                  <a:schemeClr val="tx1"/>
                </a:solidFill>
                <a:effectLst/>
                <a:latin typeface="+mn-lt"/>
                <a:ea typeface="+mn-ea"/>
                <a:cs typeface="+mn-cs"/>
              </a:rPr>
              <a:t>Valpro</a:t>
            </a:r>
            <a:endParaRPr lang="lv-LV" sz="1200" b="1" i="0" u="none" strike="noStrike" kern="1200" baseline="0" dirty="0">
              <a:solidFill>
                <a:schemeClr val="tx1"/>
              </a:solidFill>
              <a:effectLst/>
              <a:latin typeface="+mn-lt"/>
              <a:ea typeface="+mn-ea"/>
              <a:cs typeface="+mn-cs"/>
            </a:endParaRPr>
          </a:p>
          <a:p>
            <a:pPr rtl="0" eaLnBrk="1" fontAlgn="ctr" latinLnBrk="0" hangingPunct="1"/>
            <a:endParaRPr lang="lv-LV" sz="1200" b="0" i="0" u="none" strike="noStrike" kern="1200" dirty="0">
              <a:solidFill>
                <a:schemeClr val="tx1"/>
              </a:solidFill>
              <a:effectLst/>
              <a:latin typeface="+mn-lt"/>
              <a:ea typeface="+mn-ea"/>
              <a:cs typeface="+mn-cs"/>
            </a:endParaRPr>
          </a:p>
          <a:p>
            <a:pPr rtl="0" eaLnBrk="1" fontAlgn="ctr" latinLnBrk="0" hangingPunct="1"/>
            <a:r>
              <a:rPr lang="lv-LV" sz="1200" b="0" i="0" u="none" strike="noStrike" kern="1200" dirty="0">
                <a:solidFill>
                  <a:schemeClr val="tx1"/>
                </a:solidFill>
                <a:effectLst/>
                <a:latin typeface="+mn-lt"/>
                <a:ea typeface="+mn-ea"/>
                <a:cs typeface="+mn-cs"/>
              </a:rPr>
              <a:t>Kuldīga</a:t>
            </a:r>
          </a:p>
          <a:p>
            <a:pPr rtl="0" eaLnBrk="1" fontAlgn="auto" latinLnBrk="0" hangingPunct="1"/>
            <a:r>
              <a:rPr lang="lv-LV" sz="1200" b="0" i="0" u="none" strike="noStrike" kern="1200" dirty="0">
                <a:solidFill>
                  <a:schemeClr val="tx1"/>
                </a:solidFill>
                <a:effectLst/>
                <a:latin typeface="+mn-lt"/>
                <a:ea typeface="+mn-ea"/>
                <a:cs typeface="+mn-cs"/>
              </a:rPr>
              <a:t>116</a:t>
            </a:r>
          </a:p>
          <a:p>
            <a:pPr rtl="0" eaLnBrk="1" fontAlgn="auto" latinLnBrk="0" hangingPunct="1"/>
            <a:r>
              <a:rPr lang="lv-LV" sz="1200" b="0" i="0" u="none" strike="noStrike" kern="1200" dirty="0">
                <a:solidFill>
                  <a:schemeClr val="tx1"/>
                </a:solidFill>
                <a:effectLst/>
                <a:latin typeface="+mn-lt"/>
                <a:ea typeface="+mn-ea"/>
                <a:cs typeface="+mn-cs"/>
              </a:rPr>
              <a:t>Stiga RM</a:t>
            </a:r>
          </a:p>
          <a:p>
            <a:pPr rtl="0" eaLnBrk="1" fontAlgn="ctr" latinLnBrk="0" hangingPunct="1"/>
            <a:r>
              <a:rPr lang="lv-LV" sz="1200" b="0" i="0" u="none" strike="noStrike" kern="1200" dirty="0">
                <a:solidFill>
                  <a:schemeClr val="tx1"/>
                </a:solidFill>
                <a:effectLst/>
                <a:latin typeface="+mn-lt"/>
                <a:ea typeface="+mn-ea"/>
                <a:cs typeface="+mn-cs"/>
              </a:rPr>
              <a:t>Ventspils</a:t>
            </a:r>
          </a:p>
          <a:p>
            <a:pPr rtl="0" eaLnBrk="1" fontAlgn="ctr" latinLnBrk="0" hangingPunct="1"/>
            <a:r>
              <a:rPr lang="lv-LV" sz="1200" b="0" i="0" u="none" strike="noStrike" kern="1200" dirty="0">
                <a:solidFill>
                  <a:schemeClr val="tx1"/>
                </a:solidFill>
                <a:effectLst/>
                <a:latin typeface="+mn-lt"/>
                <a:ea typeface="+mn-ea"/>
                <a:cs typeface="+mn-cs"/>
              </a:rPr>
              <a:t>770</a:t>
            </a:r>
          </a:p>
          <a:p>
            <a:pPr rtl="0" eaLnBrk="1" fontAlgn="ctr" latinLnBrk="0" hangingPunct="1"/>
            <a:r>
              <a:rPr lang="lv-LV" sz="1200" b="0" i="0" u="none" strike="noStrike" kern="1200" dirty="0">
                <a:solidFill>
                  <a:schemeClr val="tx1"/>
                </a:solidFill>
                <a:effectLst/>
                <a:latin typeface="+mn-lt"/>
                <a:ea typeface="+mn-ea"/>
                <a:cs typeface="+mn-cs"/>
              </a:rPr>
              <a:t>Kokapstrāde</a:t>
            </a:r>
          </a:p>
          <a:p>
            <a:pPr rtl="0" eaLnBrk="1" fontAlgn="ctr" latinLnBrk="0" hangingPunct="1"/>
            <a:r>
              <a:rPr lang="lv-LV" sz="1200" b="0" i="0" u="none" strike="noStrike" kern="1200" dirty="0">
                <a:solidFill>
                  <a:schemeClr val="tx1"/>
                </a:solidFill>
                <a:effectLst/>
                <a:latin typeface="+mn-lt"/>
                <a:ea typeface="+mn-ea"/>
                <a:cs typeface="+mn-cs"/>
              </a:rPr>
              <a:t>Elektronika</a:t>
            </a:r>
          </a:p>
          <a:p>
            <a:pPr rtl="0" eaLnBrk="1" fontAlgn="ctr" latinLnBrk="0" hangingPunct="1"/>
            <a:r>
              <a:rPr lang="lv-LV" sz="1200" b="0" i="0" u="none" strike="noStrike" kern="1200" dirty="0">
                <a:solidFill>
                  <a:schemeClr val="tx1"/>
                </a:solidFill>
                <a:effectLst/>
                <a:latin typeface="+mn-lt"/>
                <a:ea typeface="+mn-ea"/>
                <a:cs typeface="+mn-cs"/>
              </a:rPr>
              <a:t>Mašīnbūve</a:t>
            </a:r>
          </a:p>
          <a:p>
            <a:pPr rtl="0" eaLnBrk="1" fontAlgn="ctr" latinLnBrk="0" hangingPunct="1"/>
            <a:r>
              <a:rPr lang="lv-LV" sz="1200" b="0" i="0" u="none" strike="noStrike" kern="1200" dirty="0">
                <a:solidFill>
                  <a:schemeClr val="tx1"/>
                </a:solidFill>
                <a:effectLst/>
                <a:latin typeface="+mn-lt"/>
                <a:ea typeface="+mn-ea"/>
                <a:cs typeface="+mn-cs"/>
              </a:rPr>
              <a:t>IT sektors </a:t>
            </a:r>
          </a:p>
          <a:p>
            <a:pPr rtl="0" eaLnBrk="1" fontAlgn="ctr" latinLnBrk="0" hangingPunct="1"/>
            <a:r>
              <a:rPr lang="lv-LV" sz="1200" b="0" i="0" u="none" strike="noStrike" kern="1200" dirty="0">
                <a:solidFill>
                  <a:schemeClr val="tx1"/>
                </a:solidFill>
                <a:effectLst/>
                <a:latin typeface="+mn-lt"/>
                <a:ea typeface="+mn-ea"/>
                <a:cs typeface="+mn-cs"/>
              </a:rPr>
              <a:t>Sigulda</a:t>
            </a:r>
          </a:p>
          <a:p>
            <a:pPr rtl="0" eaLnBrk="1" fontAlgn="ctr" latinLnBrk="0" hangingPunct="1"/>
            <a:r>
              <a:rPr lang="lv-LV" sz="1200" b="0" i="0" u="none" strike="noStrike" kern="1200" dirty="0">
                <a:solidFill>
                  <a:schemeClr val="tx1"/>
                </a:solidFill>
                <a:effectLst/>
                <a:latin typeface="+mn-lt"/>
                <a:ea typeface="+mn-ea"/>
                <a:cs typeface="+mn-cs"/>
              </a:rPr>
              <a:t>500</a:t>
            </a:r>
          </a:p>
          <a:p>
            <a:pPr rtl="0" eaLnBrk="1" fontAlgn="ctr" latinLnBrk="0" hangingPunct="1"/>
            <a:r>
              <a:rPr lang="lv-LV" sz="1200" b="0" i="0" u="none" strike="noStrike" kern="1200" dirty="0">
                <a:solidFill>
                  <a:schemeClr val="tx1"/>
                </a:solidFill>
                <a:effectLst/>
                <a:latin typeface="+mn-lt"/>
                <a:ea typeface="+mn-ea"/>
                <a:cs typeface="+mn-cs"/>
              </a:rPr>
              <a:t>Siguldas slimnīca</a:t>
            </a:r>
          </a:p>
          <a:p>
            <a:pPr rtl="0" eaLnBrk="1" fontAlgn="ctr" latinLnBrk="0" hangingPunct="1"/>
            <a:r>
              <a:rPr lang="lv-LV" sz="1200" b="0" i="0" u="none" strike="noStrike" kern="1200" dirty="0">
                <a:solidFill>
                  <a:schemeClr val="tx1"/>
                </a:solidFill>
                <a:effectLst/>
                <a:latin typeface="+mn-lt"/>
                <a:ea typeface="+mn-ea"/>
                <a:cs typeface="+mn-cs"/>
              </a:rPr>
              <a:t>Industriālais</a:t>
            </a:r>
            <a:r>
              <a:rPr lang="lv-LV" sz="1200" b="0" i="0" u="none" strike="noStrike" kern="1200" baseline="0" dirty="0">
                <a:solidFill>
                  <a:schemeClr val="tx1"/>
                </a:solidFill>
                <a:effectLst/>
                <a:latin typeface="+mn-lt"/>
                <a:ea typeface="+mn-ea"/>
                <a:cs typeface="+mn-cs"/>
              </a:rPr>
              <a:t> parks</a:t>
            </a:r>
            <a:endParaRPr lang="lv-LV" sz="1200" b="0" i="0" u="none" strike="noStrike" kern="1200" dirty="0">
              <a:solidFill>
                <a:schemeClr val="tx1"/>
              </a:solidFill>
              <a:effectLst/>
              <a:latin typeface="+mn-lt"/>
              <a:ea typeface="+mn-ea"/>
              <a:cs typeface="+mn-cs"/>
            </a:endParaRPr>
          </a:p>
          <a:p>
            <a:pPr rtl="0" eaLnBrk="1" fontAlgn="ctr" latinLnBrk="0" hangingPunct="1"/>
            <a:r>
              <a:rPr lang="lv-LV" sz="1200" b="0" i="0" u="none" strike="noStrike" kern="1200" baseline="0" dirty="0">
                <a:solidFill>
                  <a:schemeClr val="tx1"/>
                </a:solidFill>
                <a:effectLst/>
                <a:latin typeface="+mn-lt"/>
                <a:ea typeface="+mn-ea"/>
                <a:cs typeface="+mn-cs"/>
              </a:rPr>
              <a:t>Pils komplekss</a:t>
            </a:r>
            <a:endParaRPr lang="lv-LV" sz="1200" b="0" i="0" u="none" strike="noStrike" kern="1200" dirty="0">
              <a:solidFill>
                <a:schemeClr val="tx1"/>
              </a:solidFill>
              <a:effectLst/>
              <a:latin typeface="+mn-lt"/>
              <a:ea typeface="+mn-ea"/>
              <a:cs typeface="+mn-cs"/>
            </a:endParaRPr>
          </a:p>
          <a:p>
            <a:pPr rtl="0" eaLnBrk="1" fontAlgn="ctr" latinLnBrk="0" hangingPunct="1"/>
            <a:r>
              <a:rPr lang="lv-LV" sz="1200" b="0" i="0" u="none" strike="noStrike" kern="1200" baseline="0" dirty="0">
                <a:solidFill>
                  <a:schemeClr val="tx1"/>
                </a:solidFill>
                <a:effectLst/>
                <a:latin typeface="+mn-lt"/>
                <a:ea typeface="+mn-ea"/>
                <a:cs typeface="+mn-cs"/>
              </a:rPr>
              <a:t>Kokapstrāde </a:t>
            </a:r>
            <a:endParaRPr lang="lv-LV" sz="1200" b="0" i="0" u="none" strike="noStrike" kern="1200" dirty="0">
              <a:solidFill>
                <a:schemeClr val="tx1"/>
              </a:solidFill>
              <a:effectLst/>
              <a:latin typeface="+mn-lt"/>
              <a:ea typeface="+mn-ea"/>
              <a:cs typeface="+mn-cs"/>
            </a:endParaRPr>
          </a:p>
          <a:p>
            <a:pPr rtl="0" eaLnBrk="1" fontAlgn="ctr" latinLnBrk="0" hangingPunct="1"/>
            <a:r>
              <a:rPr lang="lv-LV" sz="1200" b="0" i="0" u="none" strike="noStrike" kern="1200" dirty="0">
                <a:solidFill>
                  <a:schemeClr val="tx1"/>
                </a:solidFill>
                <a:effectLst/>
                <a:latin typeface="+mn-lt"/>
                <a:ea typeface="+mn-ea"/>
                <a:cs typeface="+mn-cs"/>
              </a:rPr>
              <a:t>Jelgava</a:t>
            </a:r>
          </a:p>
          <a:p>
            <a:pPr rtl="0" eaLnBrk="1" fontAlgn="auto" latinLnBrk="0" hangingPunct="1"/>
            <a:r>
              <a:rPr lang="lv-LV" sz="1200" b="0" i="0" u="none" strike="noStrike" kern="1200" dirty="0">
                <a:solidFill>
                  <a:schemeClr val="tx1"/>
                </a:solidFill>
                <a:effectLst/>
                <a:latin typeface="+mn-lt"/>
                <a:ea typeface="+mn-ea"/>
                <a:cs typeface="+mn-cs"/>
              </a:rPr>
              <a:t>152</a:t>
            </a:r>
          </a:p>
          <a:p>
            <a:pPr rtl="0" eaLnBrk="1" fontAlgn="auto" latinLnBrk="0" hangingPunct="1"/>
            <a:r>
              <a:rPr lang="lv-LV" sz="1200" b="0" i="0" u="none" strike="noStrike" kern="1200" dirty="0">
                <a:solidFill>
                  <a:schemeClr val="tx1"/>
                </a:solidFill>
                <a:effectLst/>
                <a:latin typeface="+mn-lt"/>
                <a:ea typeface="+mn-ea"/>
                <a:cs typeface="+mn-cs"/>
              </a:rPr>
              <a:t>SIA </a:t>
            </a:r>
            <a:r>
              <a:rPr lang="lv-LV" sz="1200" b="0" i="0" u="none" strike="noStrike" kern="1200" dirty="0" err="1">
                <a:solidFill>
                  <a:schemeClr val="tx1"/>
                </a:solidFill>
                <a:effectLst/>
                <a:latin typeface="+mn-lt"/>
                <a:ea typeface="+mn-ea"/>
                <a:cs typeface="+mn-cs"/>
              </a:rPr>
              <a:t>Chocolate</a:t>
            </a:r>
            <a:r>
              <a:rPr lang="lv-LV" sz="1200" b="0" i="0" u="none" strike="noStrike" kern="1200" dirty="0">
                <a:solidFill>
                  <a:schemeClr val="tx1"/>
                </a:solidFill>
                <a:effectLst/>
                <a:latin typeface="+mn-lt"/>
                <a:ea typeface="+mn-ea"/>
                <a:cs typeface="+mn-cs"/>
              </a:rPr>
              <a:t> </a:t>
            </a:r>
            <a:r>
              <a:rPr lang="lv-LV" sz="1200" b="0" i="0" u="none" strike="noStrike" kern="1200" dirty="0" err="1">
                <a:solidFill>
                  <a:schemeClr val="tx1"/>
                </a:solidFill>
                <a:effectLst/>
                <a:latin typeface="+mn-lt"/>
                <a:ea typeface="+mn-ea"/>
                <a:cs typeface="+mn-cs"/>
              </a:rPr>
              <a:t>Confectionary</a:t>
            </a:r>
            <a:r>
              <a:rPr lang="lv-LV" sz="1200" b="0" i="0" u="none" strike="noStrike" kern="1200" baseline="0" dirty="0">
                <a:solidFill>
                  <a:schemeClr val="tx1"/>
                </a:solidFill>
                <a:effectLst/>
                <a:latin typeface="+mn-lt"/>
                <a:ea typeface="+mn-ea"/>
                <a:cs typeface="+mn-cs"/>
              </a:rPr>
              <a:t> SIA NCC </a:t>
            </a:r>
            <a:r>
              <a:rPr lang="lv-LV" sz="1200" b="0" i="0" u="none" strike="noStrike" kern="1200" baseline="0" dirty="0" err="1">
                <a:solidFill>
                  <a:schemeClr val="tx1"/>
                </a:solidFill>
                <a:effectLst/>
                <a:latin typeface="+mn-lt"/>
                <a:ea typeface="+mn-ea"/>
                <a:cs typeface="+mn-cs"/>
              </a:rPr>
              <a:t>Shafts</a:t>
            </a:r>
            <a:r>
              <a:rPr lang="lv-LV" sz="1200" b="0" i="0" u="none" strike="noStrike" kern="1200" baseline="0" dirty="0">
                <a:solidFill>
                  <a:schemeClr val="tx1"/>
                </a:solidFill>
                <a:effectLst/>
                <a:latin typeface="+mn-lt"/>
                <a:ea typeface="+mn-ea"/>
                <a:cs typeface="+mn-cs"/>
              </a:rPr>
              <a:t> </a:t>
            </a:r>
            <a:endParaRPr lang="lv-LV" sz="1200" b="0" i="0" u="none" strike="noStrike" kern="1200" dirty="0">
              <a:solidFill>
                <a:schemeClr val="tx1"/>
              </a:solidFill>
              <a:effectLst/>
              <a:latin typeface="+mn-lt"/>
              <a:ea typeface="+mn-ea"/>
              <a:cs typeface="+mn-cs"/>
            </a:endParaRPr>
          </a:p>
          <a:p>
            <a:pPr rtl="0" eaLnBrk="1" fontAlgn="ctr" latinLnBrk="0" hangingPunct="1"/>
            <a:r>
              <a:rPr lang="lv-LV" sz="1200" b="0" i="0" u="none" strike="noStrike" kern="1200" dirty="0">
                <a:solidFill>
                  <a:schemeClr val="tx1"/>
                </a:solidFill>
                <a:effectLst/>
                <a:latin typeface="+mn-lt"/>
                <a:ea typeface="+mn-ea"/>
                <a:cs typeface="+mn-cs"/>
              </a:rPr>
              <a:t>Cēsis</a:t>
            </a:r>
          </a:p>
          <a:p>
            <a:pPr rtl="0" eaLnBrk="1" fontAlgn="ctr" latinLnBrk="0" hangingPunct="1"/>
            <a:r>
              <a:rPr lang="lv-LV" sz="1200" b="0" i="0" u="none" strike="noStrike" kern="1200" dirty="0">
                <a:solidFill>
                  <a:schemeClr val="tx1"/>
                </a:solidFill>
                <a:effectLst/>
                <a:latin typeface="+mn-lt"/>
                <a:ea typeface="+mn-ea"/>
                <a:cs typeface="+mn-cs"/>
              </a:rPr>
              <a:t>Dobele</a:t>
            </a:r>
          </a:p>
          <a:p>
            <a:pPr rtl="0" eaLnBrk="1" fontAlgn="auto" latinLnBrk="0" hangingPunct="1"/>
            <a:r>
              <a:rPr lang="lv-LV" sz="1200" b="0" i="0" u="none" strike="noStrike" kern="1200" dirty="0">
                <a:solidFill>
                  <a:schemeClr val="tx1"/>
                </a:solidFill>
                <a:effectLst/>
                <a:latin typeface="+mn-lt"/>
                <a:ea typeface="+mn-ea"/>
                <a:cs typeface="+mn-cs"/>
              </a:rPr>
              <a:t>24</a:t>
            </a:r>
          </a:p>
          <a:p>
            <a:pPr rtl="0" eaLnBrk="1" fontAlgn="ctr" latinLnBrk="0" hangingPunct="1"/>
            <a:r>
              <a:rPr lang="lv-LV" sz="1200" b="0" i="0" u="none" strike="noStrike" kern="1200" dirty="0">
                <a:solidFill>
                  <a:schemeClr val="tx1"/>
                </a:solidFill>
                <a:effectLst/>
                <a:latin typeface="+mn-lt"/>
                <a:ea typeface="+mn-ea"/>
                <a:cs typeface="+mn-cs"/>
              </a:rPr>
              <a:t>Smiltene</a:t>
            </a:r>
          </a:p>
          <a:p>
            <a:pPr rtl="0" eaLnBrk="1" fontAlgn="auto" latinLnBrk="0" hangingPunct="1"/>
            <a:r>
              <a:rPr lang="lv-LV" sz="1200" b="0" i="0" u="none" strike="noStrike" kern="1200" dirty="0">
                <a:solidFill>
                  <a:schemeClr val="tx1"/>
                </a:solidFill>
                <a:effectLst/>
                <a:latin typeface="+mn-lt"/>
                <a:ea typeface="+mn-ea"/>
                <a:cs typeface="+mn-cs"/>
              </a:rPr>
              <a:t>SIA </a:t>
            </a:r>
            <a:r>
              <a:rPr lang="lv-LV" sz="1200" b="0" i="0" u="none" strike="noStrike" kern="1200" dirty="0" err="1">
                <a:solidFill>
                  <a:schemeClr val="tx1"/>
                </a:solidFill>
                <a:effectLst/>
                <a:latin typeface="+mn-lt"/>
                <a:ea typeface="+mn-ea"/>
                <a:cs typeface="+mn-cs"/>
              </a:rPr>
              <a:t>Artex</a:t>
            </a:r>
            <a:r>
              <a:rPr lang="lv-LV" sz="1200" b="0" i="0" u="none" strike="noStrike" kern="1200" dirty="0">
                <a:solidFill>
                  <a:schemeClr val="tx1"/>
                </a:solidFill>
                <a:effectLst/>
                <a:latin typeface="+mn-lt"/>
                <a:ea typeface="+mn-ea"/>
                <a:cs typeface="+mn-cs"/>
              </a:rPr>
              <a:t> Latvia</a:t>
            </a:r>
          </a:p>
          <a:p>
            <a:pPr rtl="0" eaLnBrk="1" fontAlgn="auto" latinLnBrk="0" hangingPunct="1"/>
            <a:r>
              <a:rPr lang="lv-LV" sz="1200" b="0" i="0" u="none" strike="noStrike" kern="1200" dirty="0">
                <a:solidFill>
                  <a:schemeClr val="tx1"/>
                </a:solidFill>
                <a:effectLst/>
                <a:latin typeface="+mn-lt"/>
                <a:ea typeface="+mn-ea"/>
                <a:cs typeface="+mn-cs"/>
              </a:rPr>
              <a:t>SIA</a:t>
            </a:r>
            <a:r>
              <a:rPr lang="lv-LV" sz="1200" b="0" i="0" u="none" strike="noStrike" kern="1200" baseline="0" dirty="0">
                <a:solidFill>
                  <a:schemeClr val="tx1"/>
                </a:solidFill>
                <a:effectLst/>
                <a:latin typeface="+mn-lt"/>
                <a:ea typeface="+mn-ea"/>
                <a:cs typeface="+mn-cs"/>
              </a:rPr>
              <a:t> </a:t>
            </a:r>
            <a:r>
              <a:rPr lang="lv-LV" sz="1200" b="0" i="0" u="none" strike="noStrike" kern="1200" baseline="0" dirty="0" err="1">
                <a:solidFill>
                  <a:schemeClr val="tx1"/>
                </a:solidFill>
                <a:effectLst/>
                <a:latin typeface="+mn-lt"/>
                <a:ea typeface="+mn-ea"/>
                <a:cs typeface="+mn-cs"/>
              </a:rPr>
              <a:t>Troll</a:t>
            </a:r>
            <a:r>
              <a:rPr lang="lv-LV" sz="1200" b="0" i="0" u="none" strike="noStrike" kern="1200" baseline="0" dirty="0">
                <a:solidFill>
                  <a:schemeClr val="tx1"/>
                </a:solidFill>
                <a:effectLst/>
                <a:latin typeface="+mn-lt"/>
                <a:ea typeface="+mn-ea"/>
                <a:cs typeface="+mn-cs"/>
              </a:rPr>
              <a:t> Smiltene</a:t>
            </a:r>
            <a:endParaRPr lang="lv-LV" sz="1200" b="0" i="0" u="none" strike="noStrike" kern="1200" dirty="0">
              <a:solidFill>
                <a:schemeClr val="tx1"/>
              </a:solidFill>
              <a:effectLst/>
              <a:latin typeface="+mn-lt"/>
              <a:ea typeface="+mn-ea"/>
              <a:cs typeface="+mn-cs"/>
            </a:endParaRPr>
          </a:p>
          <a:p>
            <a:endParaRPr lang="lv-LV" dirty="0"/>
          </a:p>
        </p:txBody>
      </p:sp>
      <p:sp>
        <p:nvSpPr>
          <p:cNvPr id="4" name="Slide Number Placeholder 3"/>
          <p:cNvSpPr>
            <a:spLocks noGrp="1"/>
          </p:cNvSpPr>
          <p:nvPr>
            <p:ph type="sldNum" sz="quarter" idx="10"/>
          </p:nvPr>
        </p:nvSpPr>
        <p:spPr/>
        <p:txBody>
          <a:bodyPr/>
          <a:lstStyle/>
          <a:p>
            <a:fld id="{ACC58A83-4685-4212-A986-477B9E195F2C}" type="slidenum">
              <a:rPr lang="lv-LV" altLang="lv-LV" smtClean="0"/>
              <a:pPr/>
              <a:t>5</a:t>
            </a:fld>
            <a:endParaRPr lang="lv-LV" altLang="lv-LV"/>
          </a:p>
        </p:txBody>
      </p:sp>
    </p:spTree>
    <p:extLst>
      <p:ext uri="{BB962C8B-B14F-4D97-AF65-F5344CB8AC3E}">
        <p14:creationId xmlns:p14="http://schemas.microsoft.com/office/powerpoint/2010/main" val="2697478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ACC58A83-4685-4212-A986-477B9E195F2C}" type="slidenum">
              <a:rPr lang="lv-LV" altLang="lv-LV" smtClean="0"/>
              <a:pPr/>
              <a:t>6</a:t>
            </a:fld>
            <a:endParaRPr lang="lv-LV" altLang="lv-LV"/>
          </a:p>
        </p:txBody>
      </p:sp>
    </p:spTree>
    <p:extLst>
      <p:ext uri="{BB962C8B-B14F-4D97-AF65-F5344CB8AC3E}">
        <p14:creationId xmlns:p14="http://schemas.microsoft.com/office/powerpoint/2010/main" val="1236679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1200"/>
              </a:spcBef>
              <a:spcAft>
                <a:spcPts val="600"/>
              </a:spcAft>
            </a:pPr>
            <a:r>
              <a:rPr lang="lv-LV" sz="1200" b="1" dirty="0"/>
              <a:t>Secinājumi par Latviju</a:t>
            </a:r>
            <a:r>
              <a:rPr lang="lv-LV" sz="1200" dirty="0"/>
              <a:t>:</a:t>
            </a:r>
          </a:p>
          <a:p>
            <a:pPr marL="342900" indent="-342900" algn="just">
              <a:spcBef>
                <a:spcPts val="1200"/>
              </a:spcBef>
              <a:spcAft>
                <a:spcPts val="600"/>
              </a:spcAft>
              <a:buFont typeface="Arial" panose="020B0604020202020204" pitchFamily="34" charset="0"/>
              <a:buChar char="•"/>
            </a:pPr>
            <a:r>
              <a:rPr lang="lv-LV" sz="1200" dirty="0"/>
              <a:t>Zema apmierinātība ar mājokļa pieejamību, veselības aprūpi un ienākumiem</a:t>
            </a:r>
          </a:p>
          <a:p>
            <a:pPr marL="342900" indent="-342900" algn="just">
              <a:spcBef>
                <a:spcPts val="1200"/>
              </a:spcBef>
              <a:spcAft>
                <a:spcPts val="600"/>
              </a:spcAft>
              <a:buFont typeface="Arial" panose="020B0604020202020204" pitchFamily="34" charset="0"/>
              <a:buChar char="•"/>
            </a:pPr>
            <a:r>
              <a:rPr lang="lv-LV" sz="1200" dirty="0"/>
              <a:t>Augsts nabadzības līmenis</a:t>
            </a:r>
          </a:p>
          <a:p>
            <a:endParaRPr lang="lv-LV" dirty="0"/>
          </a:p>
        </p:txBody>
      </p:sp>
      <p:sp>
        <p:nvSpPr>
          <p:cNvPr id="4" name="Slide Number Placeholder 3"/>
          <p:cNvSpPr>
            <a:spLocks noGrp="1"/>
          </p:cNvSpPr>
          <p:nvPr>
            <p:ph type="sldNum" sz="quarter" idx="10"/>
          </p:nvPr>
        </p:nvSpPr>
        <p:spPr/>
        <p:txBody>
          <a:bodyPr/>
          <a:lstStyle/>
          <a:p>
            <a:fld id="{ACC58A83-4685-4212-A986-477B9E195F2C}" type="slidenum">
              <a:rPr lang="lv-LV" altLang="lv-LV" smtClean="0"/>
              <a:pPr/>
              <a:t>8</a:t>
            </a:fld>
            <a:endParaRPr lang="lv-LV" altLang="lv-LV"/>
          </a:p>
        </p:txBody>
      </p:sp>
    </p:spTree>
    <p:extLst>
      <p:ext uri="{BB962C8B-B14F-4D97-AF65-F5344CB8AC3E}">
        <p14:creationId xmlns:p14="http://schemas.microsoft.com/office/powerpoint/2010/main" val="4183158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defTabSz="914400" eaLnBrk="0" hangingPunct="0">
              <a:buClr>
                <a:srgbClr val="00859B"/>
              </a:buClr>
              <a:buFont typeface="Wingdings" panose="05000000000000000000" pitchFamily="2" charset="2"/>
              <a:buChar char="Ø"/>
            </a:pPr>
            <a:r>
              <a:rPr lang="lv-LV" altLang="lv-LV" sz="1200" dirty="0">
                <a:solidFill>
                  <a:srgbClr val="000000"/>
                </a:solidFill>
                <a:latin typeface="Tahoma" panose="020B0604030504040204" pitchFamily="34" charset="0"/>
                <a:ea typeface="Tahoma" panose="020B0604030504040204" pitchFamily="34" charset="0"/>
                <a:cs typeface="Tahoma" panose="020B0604030504040204" pitchFamily="34" charset="0"/>
              </a:rPr>
              <a:t>Gada laikā uzbūvē tikai 0,2% jaunu mājokļu attiecībā pret dzīvojamo fondu</a:t>
            </a:r>
          </a:p>
          <a:p>
            <a:pPr marL="285750" indent="-285750" algn="just" defTabSz="914400" eaLnBrk="0" hangingPunct="0">
              <a:buClr>
                <a:srgbClr val="00859B"/>
              </a:buClr>
              <a:buFont typeface="Wingdings" panose="05000000000000000000" pitchFamily="2" charset="2"/>
              <a:buChar char="Ø"/>
            </a:pPr>
            <a:endParaRPr lang="lv-LV" altLang="lv-LV"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285750" indent="-285750" algn="just" defTabSz="914400" eaLnBrk="0" hangingPunct="0">
              <a:buClr>
                <a:srgbClr val="00859B"/>
              </a:buClr>
              <a:buFont typeface="Wingdings" panose="05000000000000000000" pitchFamily="2" charset="2"/>
              <a:buChar char="Ø"/>
            </a:pPr>
            <a:r>
              <a:rPr lang="lv-LV" altLang="lv-LV" sz="1200" dirty="0">
                <a:solidFill>
                  <a:srgbClr val="000000"/>
                </a:solidFill>
                <a:latin typeface="Tahoma" panose="020B0604030504040204" pitchFamily="34" charset="0"/>
                <a:ea typeface="Tahoma" panose="020B0604030504040204" pitchFamily="34" charset="0"/>
                <a:cs typeface="Tahoma" panose="020B0604030504040204" pitchFamily="34" charset="0"/>
              </a:rPr>
              <a:t>Nenotiek īrei paredzētu daudzdzīvokļu ēku būvniecība</a:t>
            </a:r>
          </a:p>
          <a:p>
            <a:endParaRPr lang="lv-LV" dirty="0"/>
          </a:p>
        </p:txBody>
      </p:sp>
      <p:sp>
        <p:nvSpPr>
          <p:cNvPr id="4" name="Slide Number Placeholder 3"/>
          <p:cNvSpPr>
            <a:spLocks noGrp="1"/>
          </p:cNvSpPr>
          <p:nvPr>
            <p:ph type="sldNum" sz="quarter" idx="10"/>
          </p:nvPr>
        </p:nvSpPr>
        <p:spPr/>
        <p:txBody>
          <a:bodyPr/>
          <a:lstStyle/>
          <a:p>
            <a:fld id="{ACC58A83-4685-4212-A986-477B9E195F2C}" type="slidenum">
              <a:rPr lang="lv-LV" altLang="lv-LV" smtClean="0"/>
              <a:pPr/>
              <a:t>9</a:t>
            </a:fld>
            <a:endParaRPr lang="lv-LV" altLang="lv-LV"/>
          </a:p>
        </p:txBody>
      </p:sp>
    </p:spTree>
    <p:extLst>
      <p:ext uri="{BB962C8B-B14F-4D97-AF65-F5344CB8AC3E}">
        <p14:creationId xmlns:p14="http://schemas.microsoft.com/office/powerpoint/2010/main" val="999435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5,2%</a:t>
            </a:r>
            <a:r>
              <a:rPr lang="lv-LV" baseline="0" dirty="0"/>
              <a:t> dabiskais bezdarba līmenis </a:t>
            </a:r>
            <a:endParaRPr lang="lv-LV" dirty="0"/>
          </a:p>
        </p:txBody>
      </p:sp>
      <p:sp>
        <p:nvSpPr>
          <p:cNvPr id="4" name="Slide Number Placeholder 3"/>
          <p:cNvSpPr>
            <a:spLocks noGrp="1"/>
          </p:cNvSpPr>
          <p:nvPr>
            <p:ph type="sldNum" sz="quarter" idx="10"/>
          </p:nvPr>
        </p:nvSpPr>
        <p:spPr/>
        <p:txBody>
          <a:bodyPr/>
          <a:lstStyle/>
          <a:p>
            <a:fld id="{ACC58A83-4685-4212-A986-477B9E195F2C}" type="slidenum">
              <a:rPr lang="lv-LV" altLang="lv-LV" smtClean="0"/>
              <a:pPr/>
              <a:t>12</a:t>
            </a:fld>
            <a:endParaRPr lang="lv-LV" altLang="lv-LV"/>
          </a:p>
        </p:txBody>
      </p:sp>
    </p:spTree>
    <p:extLst>
      <p:ext uri="{BB962C8B-B14F-4D97-AF65-F5344CB8AC3E}">
        <p14:creationId xmlns:p14="http://schemas.microsoft.com/office/powerpoint/2010/main" val="1100431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ACC58A83-4685-4212-A986-477B9E195F2C}" type="slidenum">
              <a:rPr lang="lv-LV" altLang="lv-LV" smtClean="0"/>
              <a:pPr/>
              <a:t>13</a:t>
            </a:fld>
            <a:endParaRPr lang="lv-LV" altLang="lv-LV"/>
          </a:p>
        </p:txBody>
      </p:sp>
    </p:spTree>
    <p:extLst>
      <p:ext uri="{BB962C8B-B14F-4D97-AF65-F5344CB8AC3E}">
        <p14:creationId xmlns:p14="http://schemas.microsoft.com/office/powerpoint/2010/main" val="14807650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82876" y="0"/>
            <a:ext cx="3778250" cy="416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itle 1"/>
          <p:cNvSpPr txBox="1">
            <a:spLocks/>
          </p:cNvSpPr>
          <p:nvPr/>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596659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13" name="Title 1"/>
          <p:cNvSpPr>
            <a:spLocks noGrp="1"/>
          </p:cNvSpPr>
          <p:nvPr>
            <p:ph type="title"/>
          </p:nvPr>
        </p:nvSpPr>
        <p:spPr>
          <a:xfrm>
            <a:off x="2590800" y="304803"/>
            <a:ext cx="6096000" cy="1066799"/>
          </a:xfrm>
        </p:spPr>
        <p:txBody>
          <a:bodyPr anchor="t">
            <a:normAutofit/>
          </a:bodyPr>
          <a:lstStyle>
            <a:lvl1pPr algn="l">
              <a:defRPr sz="1800" b="1">
                <a:latin typeface="Calibri Light" panose="020F030202020403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7" name="Picture 6">
            <a:extLst>
              <a:ext uri="{FF2B5EF4-FFF2-40B4-BE49-F238E27FC236}">
                <a16:creationId xmlns:a16="http://schemas.microsoft.com/office/drawing/2014/main" id="{C91FD631-107C-42F6-B586-A3F17B9BB4C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63" y="1"/>
            <a:ext cx="1321724" cy="195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3524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864" y="0"/>
            <a:ext cx="1760537" cy="1957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752602"/>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0E466ADA-D24F-4538-A237-D6F0255529BA}" type="slidenum">
              <a:rPr lang="en-US" altLang="lv-LV"/>
              <a:pPr/>
              <a:t>‹#›</a:t>
            </a:fld>
            <a:endParaRPr lang="en-US" altLang="lv-LV"/>
          </a:p>
        </p:txBody>
      </p:sp>
    </p:spTree>
    <p:extLst>
      <p:ext uri="{BB962C8B-B14F-4D97-AF65-F5344CB8AC3E}">
        <p14:creationId xmlns:p14="http://schemas.microsoft.com/office/powerpoint/2010/main" val="665968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864" y="0"/>
            <a:ext cx="1760537" cy="1957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2"/>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FA335369-1E47-4603-8510-469FF5A2A534}" type="slidenum">
              <a:rPr lang="en-US" altLang="lv-LV"/>
              <a:pPr/>
              <a:t>‹#›</a:t>
            </a:fld>
            <a:endParaRPr lang="en-US" altLang="lv-LV"/>
          </a:p>
        </p:txBody>
      </p:sp>
    </p:spTree>
    <p:extLst>
      <p:ext uri="{BB962C8B-B14F-4D97-AF65-F5344CB8AC3E}">
        <p14:creationId xmlns:p14="http://schemas.microsoft.com/office/powerpoint/2010/main" val="1674383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864" y="0"/>
            <a:ext cx="1760537" cy="1957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3"/>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2590800" y="1752601"/>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15000" y="1752602"/>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DE90E718-6A73-4D80-9736-2DD75435639A}" type="slidenum">
              <a:rPr lang="en-US" altLang="lv-LV"/>
              <a:pPr/>
              <a:t>‹#›</a:t>
            </a:fld>
            <a:endParaRPr lang="en-US" altLang="lv-LV"/>
          </a:p>
        </p:txBody>
      </p:sp>
    </p:spTree>
    <p:extLst>
      <p:ext uri="{BB962C8B-B14F-4D97-AF65-F5344CB8AC3E}">
        <p14:creationId xmlns:p14="http://schemas.microsoft.com/office/powerpoint/2010/main" val="3323506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864" y="0"/>
            <a:ext cx="1760537" cy="1957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3"/>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2590800" y="2386942"/>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5715000" y="2386942"/>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2590800" y="1852615"/>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5715000" y="1851955"/>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p:cNvSpPr>
            <a:spLocks noGrp="1"/>
          </p:cNvSpPr>
          <p:nvPr>
            <p:ph type="sldNum" sz="quarter" idx="18"/>
          </p:nvPr>
        </p:nvSpPr>
        <p:spPr>
          <a:xfrm>
            <a:off x="8534400" y="6324600"/>
            <a:ext cx="304800" cy="304800"/>
          </a:xfrm>
        </p:spPr>
        <p:txBody>
          <a:bodyPr/>
          <a:lstStyle>
            <a:lvl1pPr>
              <a:defRPr sz="1000">
                <a:latin typeface="Verdana" panose="020B0604030504040204" pitchFamily="34" charset="0"/>
              </a:defRPr>
            </a:lvl1pPr>
          </a:lstStyle>
          <a:p>
            <a:fld id="{C6CFD8D8-F18F-403F-90B1-F459A650DA54}" type="slidenum">
              <a:rPr lang="en-US" altLang="lv-LV"/>
              <a:pPr/>
              <a:t>‹#›</a:t>
            </a:fld>
            <a:endParaRPr lang="en-US" altLang="lv-LV"/>
          </a:p>
        </p:txBody>
      </p:sp>
    </p:spTree>
    <p:extLst>
      <p:ext uri="{BB962C8B-B14F-4D97-AF65-F5344CB8AC3E}">
        <p14:creationId xmlns:p14="http://schemas.microsoft.com/office/powerpoint/2010/main" val="1277157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864" y="0"/>
            <a:ext cx="1760537" cy="1957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3"/>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D1F895BC-0E6A-46A5-97F5-236A67A1AC37}" type="slidenum">
              <a:rPr lang="en-US" altLang="lv-LV"/>
              <a:pPr/>
              <a:t>‹#›</a:t>
            </a:fld>
            <a:endParaRPr lang="en-US" altLang="lv-LV"/>
          </a:p>
        </p:txBody>
      </p:sp>
    </p:spTree>
    <p:extLst>
      <p:ext uri="{BB962C8B-B14F-4D97-AF65-F5344CB8AC3E}">
        <p14:creationId xmlns:p14="http://schemas.microsoft.com/office/powerpoint/2010/main" val="2407589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864" y="0"/>
            <a:ext cx="1760537" cy="1957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67015FCB-00B7-4404-90FB-6F7964379ED0}" type="slidenum">
              <a:rPr lang="en-US" altLang="lv-LV"/>
              <a:pPr/>
              <a:t>‹#›</a:t>
            </a:fld>
            <a:endParaRPr lang="en-US" altLang="lv-LV"/>
          </a:p>
        </p:txBody>
      </p:sp>
    </p:spTree>
    <p:extLst>
      <p:ext uri="{BB962C8B-B14F-4D97-AF65-F5344CB8AC3E}">
        <p14:creationId xmlns:p14="http://schemas.microsoft.com/office/powerpoint/2010/main" val="807943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864" y="0"/>
            <a:ext cx="1760537" cy="1957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1" y="272977"/>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569528"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90801" y="1435121"/>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DA4228B0-C3CA-4ADF-9E55-AD49DF0C280E}" type="slidenum">
              <a:rPr lang="en-US" altLang="lv-LV"/>
              <a:pPr/>
              <a:t>‹#›</a:t>
            </a:fld>
            <a:endParaRPr lang="en-US" altLang="lv-LV"/>
          </a:p>
        </p:txBody>
      </p:sp>
    </p:spTree>
    <p:extLst>
      <p:ext uri="{BB962C8B-B14F-4D97-AF65-F5344CB8AC3E}">
        <p14:creationId xmlns:p14="http://schemas.microsoft.com/office/powerpoint/2010/main" val="1903388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2876" y="0"/>
            <a:ext cx="3778250" cy="416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877040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3957" tIns="46979" rIns="93957" bIns="46979" rtlCol="0" anchor="ctr"/>
          <a:lstStyle>
            <a:lvl1pPr algn="l" defTabSz="939575" fontAlgn="auto">
              <a:spcBef>
                <a:spcPts val="0"/>
              </a:spcBef>
              <a:spcAft>
                <a:spcPts val="0"/>
              </a:spcAft>
              <a:defRPr sz="1200">
                <a:solidFill>
                  <a:schemeClr val="tx1">
                    <a:tint val="75000"/>
                  </a:schemeClr>
                </a:solidFill>
                <a:latin typeface="+mn-lt"/>
                <a:cs typeface="+mn-cs"/>
              </a:defRPr>
            </a:lvl1pPr>
          </a:lstStyle>
          <a:p>
            <a:pPr>
              <a:defRPr/>
            </a:pPr>
            <a:fld id="{7B1A8F73-182F-45D9-8C1F-3B8602A22AE7}" type="datetime1">
              <a:rPr lang="en-US"/>
              <a:pPr>
                <a:defRPr/>
              </a:pPr>
              <a:t>4/21/2018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3957" tIns="46979" rIns="93957" bIns="46979" rtlCol="0" anchor="ctr"/>
          <a:lstStyle>
            <a:lvl1pPr algn="ctr" defTabSz="939575"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3957" tIns="46979" rIns="93957" bIns="46979" numCol="1" anchor="ctr" anchorCtr="0" compatLnSpc="1">
            <a:prstTxWarp prst="textNoShape">
              <a:avLst/>
            </a:prstTxWarp>
          </a:bodyPr>
          <a:lstStyle>
            <a:lvl1pPr algn="r">
              <a:defRPr sz="1200">
                <a:solidFill>
                  <a:srgbClr val="898989"/>
                </a:solidFill>
              </a:defRPr>
            </a:lvl1pPr>
          </a:lstStyle>
          <a:p>
            <a:fld id="{9364FAE7-78AE-4073-BB35-7A4939F7A9A9}" type="slidenum">
              <a:rPr lang="en-US" altLang="lv-LV"/>
              <a:pPr/>
              <a:t>‹#›</a:t>
            </a:fld>
            <a:endParaRPr lang="en-US" altLang="lv-LV"/>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Lst>
  <p:hf hdr="0" ftr="0" dt="0"/>
  <p:txStyles>
    <p:titleStyle>
      <a:lvl1pPr algn="ctr" defTabSz="938213" rtl="0" eaLnBrk="1" fontAlgn="base" hangingPunct="1">
        <a:spcBef>
          <a:spcPct val="0"/>
        </a:spcBef>
        <a:spcAft>
          <a:spcPct val="0"/>
        </a:spcAft>
        <a:defRPr sz="4500" kern="1200">
          <a:solidFill>
            <a:schemeClr val="tx1"/>
          </a:solidFill>
          <a:latin typeface="+mj-lt"/>
          <a:ea typeface="+mj-ea"/>
          <a:cs typeface="+mj-cs"/>
        </a:defRPr>
      </a:lvl1pPr>
      <a:lvl2pPr algn="ctr" defTabSz="938213" rtl="0" eaLnBrk="1" fontAlgn="base" hangingPunct="1">
        <a:spcBef>
          <a:spcPct val="0"/>
        </a:spcBef>
        <a:spcAft>
          <a:spcPct val="0"/>
        </a:spcAft>
        <a:defRPr sz="4500">
          <a:solidFill>
            <a:schemeClr val="tx1"/>
          </a:solidFill>
          <a:latin typeface="Times New Roman" pitchFamily="18" charset="0"/>
        </a:defRPr>
      </a:lvl2pPr>
      <a:lvl3pPr algn="ctr" defTabSz="938213" rtl="0" eaLnBrk="1" fontAlgn="base" hangingPunct="1">
        <a:spcBef>
          <a:spcPct val="0"/>
        </a:spcBef>
        <a:spcAft>
          <a:spcPct val="0"/>
        </a:spcAft>
        <a:defRPr sz="4500">
          <a:solidFill>
            <a:schemeClr val="tx1"/>
          </a:solidFill>
          <a:latin typeface="Times New Roman" pitchFamily="18" charset="0"/>
        </a:defRPr>
      </a:lvl3pPr>
      <a:lvl4pPr algn="ctr" defTabSz="938213" rtl="0" eaLnBrk="1" fontAlgn="base" hangingPunct="1">
        <a:spcBef>
          <a:spcPct val="0"/>
        </a:spcBef>
        <a:spcAft>
          <a:spcPct val="0"/>
        </a:spcAft>
        <a:defRPr sz="4500">
          <a:solidFill>
            <a:schemeClr val="tx1"/>
          </a:solidFill>
          <a:latin typeface="Times New Roman" pitchFamily="18" charset="0"/>
        </a:defRPr>
      </a:lvl4pPr>
      <a:lvl5pPr algn="ctr" defTabSz="938213" rtl="0" eaLnBrk="1" fontAlgn="base" hangingPunct="1">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1" fontAlgn="base" hangingPunct="1">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1" fontAlgn="base" hangingPunct="1">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1" fontAlgn="base" hangingPunct="1">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hart" Target="../charts/chart5.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svg"/><Relationship Id="rId10" Type="http://schemas.openxmlformats.org/officeDocument/2006/relationships/image" Target="../media/image8.png"/><Relationship Id="rId4" Type="http://schemas.openxmlformats.org/officeDocument/2006/relationships/image" Target="../media/image43.png"/><Relationship Id="rId9" Type="http://schemas.openxmlformats.org/officeDocument/2006/relationships/image" Target="../media/image48.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hyperlink" Target="http://www.housingeurope.eu/resource-1001/a-state-of-housing-map-of-europ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pasts@em.gov.lv"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hyperlink" Target="http://www.facebook.com/atbalstsuznemejiem" TargetMode="External"/><Relationship Id="rId5" Type="http://schemas.openxmlformats.org/officeDocument/2006/relationships/hyperlink" Target="http://www.youtube.com/ekonomikasministrija" TargetMode="External"/><Relationship Id="rId4" Type="http://schemas.openxmlformats.org/officeDocument/2006/relationships/hyperlink" Target="http://www.em.gov.l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oecd.org/economy/surveys/Latvia-2017-OECD-economic-survey-overview.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3505200"/>
            <a:ext cx="7772400" cy="960438"/>
          </a:xfrm>
        </p:spPr>
        <p:txBody>
          <a:bodyPr>
            <a:normAutofit fontScale="90000"/>
          </a:bodyPr>
          <a:lstStyle/>
          <a:p>
            <a:r>
              <a:rPr lang="lv-LV" altLang="lv-LV" sz="3600" dirty="0">
                <a:latin typeface="Tahoma" panose="020B0604030504040204" pitchFamily="34" charset="0"/>
                <a:ea typeface="Tahoma" panose="020B0604030504040204" pitchFamily="34" charset="0"/>
                <a:cs typeface="Tahoma" panose="020B0604030504040204" pitchFamily="34" charset="0"/>
              </a:rPr>
              <a:t>Atbalsts īres namu būvniecībai</a:t>
            </a:r>
            <a:br>
              <a:rPr lang="lv-LV" altLang="lv-LV" sz="3600" dirty="0">
                <a:latin typeface="Tahoma" panose="020B0604030504040204" pitchFamily="34" charset="0"/>
                <a:ea typeface="Tahoma" panose="020B0604030504040204" pitchFamily="34" charset="0"/>
                <a:cs typeface="Tahoma" panose="020B0604030504040204" pitchFamily="34" charset="0"/>
              </a:rPr>
            </a:br>
            <a:r>
              <a:rPr lang="lv-LV" altLang="lv-LV" sz="3600" dirty="0">
                <a:latin typeface="Tahoma" panose="020B0604030504040204" pitchFamily="34" charset="0"/>
                <a:ea typeface="Tahoma" panose="020B0604030504040204" pitchFamily="34" charset="0"/>
                <a:cs typeface="Tahoma" panose="020B0604030504040204" pitchFamily="34" charset="0"/>
              </a:rPr>
              <a:t>reģionos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878069" y="560182"/>
            <a:ext cx="7187350" cy="702770"/>
          </a:xfrm>
        </p:spPr>
        <p:txBody>
          <a:bodyPr anchor="b">
            <a:noAutofit/>
          </a:bodyPr>
          <a:lstStyle/>
          <a:p>
            <a:r>
              <a:rPr lang="lv-LV" altLang="lv-LV" sz="2500" dirty="0">
                <a:latin typeface="Tahoma" panose="020B0604030504040204" pitchFamily="34" charset="0"/>
                <a:ea typeface="Tahoma" panose="020B0604030504040204" pitchFamily="34" charset="0"/>
                <a:cs typeface="Tahoma" panose="020B0604030504040204" pitchFamily="34" charset="0"/>
              </a:rPr>
              <a:t>Iedzīvotāju skaita izmaiņas </a:t>
            </a:r>
            <a:br>
              <a:rPr lang="lv-LV" altLang="lv-LV" sz="2500" dirty="0">
                <a:latin typeface="Tahoma" panose="020B0604030504040204" pitchFamily="34" charset="0"/>
                <a:ea typeface="Tahoma" panose="020B0604030504040204" pitchFamily="34" charset="0"/>
                <a:cs typeface="Tahoma" panose="020B0604030504040204" pitchFamily="34" charset="0"/>
              </a:rPr>
            </a:br>
            <a:r>
              <a:rPr lang="lv-LV" altLang="lv-LV" sz="2000" b="0" dirty="0">
                <a:latin typeface="Tahoma" panose="020B0604030504040204" pitchFamily="34" charset="0"/>
                <a:ea typeface="Tahoma" panose="020B0604030504040204" pitchFamily="34" charset="0"/>
                <a:cs typeface="Tahoma" panose="020B0604030504040204" pitchFamily="34" charset="0"/>
              </a:rPr>
              <a:t>2010.-2017.gadā, procentos</a:t>
            </a:r>
            <a:endParaRPr lang="lv-LV" altLang="lv-LV" sz="2500" b="0" dirty="0">
              <a:latin typeface="Tahoma" panose="020B0604030504040204" pitchFamily="34" charset="0"/>
              <a:ea typeface="Tahoma" panose="020B0604030504040204" pitchFamily="34" charset="0"/>
              <a:cs typeface="Tahoma" panose="020B0604030504040204" pitchFamily="34" charset="0"/>
            </a:endParaRPr>
          </a:p>
        </p:txBody>
      </p:sp>
      <p:sp>
        <p:nvSpPr>
          <p:cNvPr id="42" name="TextBox 41">
            <a:extLst>
              <a:ext uri="{FF2B5EF4-FFF2-40B4-BE49-F238E27FC236}">
                <a16:creationId xmlns:a16="http://schemas.microsoft.com/office/drawing/2014/main" id="{8E923422-3D93-4723-A404-0D9AC04E70EB}"/>
              </a:ext>
            </a:extLst>
          </p:cNvPr>
          <p:cNvSpPr txBox="1"/>
          <p:nvPr/>
        </p:nvSpPr>
        <p:spPr>
          <a:xfrm>
            <a:off x="254926" y="6586105"/>
            <a:ext cx="2508645" cy="184666"/>
          </a:xfrm>
          <a:prstGeom prst="rect">
            <a:avLst/>
          </a:prstGeom>
          <a:noFill/>
        </p:spPr>
        <p:txBody>
          <a:bodyPr wrap="square" rtlCol="0">
            <a:spAutoFit/>
          </a:bodyPr>
          <a:lstStyle/>
          <a:p>
            <a:r>
              <a:rPr lang="lv-LV" sz="600" dirty="0">
                <a:solidFill>
                  <a:srgbClr val="000000"/>
                </a:solidFill>
                <a:latin typeface="+mj-lt"/>
                <a:ea typeface="Verdana" panose="020B0604030504040204" pitchFamily="34" charset="0"/>
                <a:cs typeface="Verdana" panose="020B0604030504040204" pitchFamily="34" charset="0"/>
              </a:rPr>
              <a:t>Avots: CSP</a:t>
            </a:r>
          </a:p>
        </p:txBody>
      </p:sp>
      <p:sp>
        <p:nvSpPr>
          <p:cNvPr id="14" name="Slide Number Placeholder 1">
            <a:extLst>
              <a:ext uri="{FF2B5EF4-FFF2-40B4-BE49-F238E27FC236}">
                <a16:creationId xmlns:a16="http://schemas.microsoft.com/office/drawing/2014/main" id="{39B06EEE-BC0F-4950-91EA-67815E1C6D6D}"/>
              </a:ext>
            </a:extLst>
          </p:cNvPr>
          <p:cNvSpPr txBox="1">
            <a:spLocks/>
          </p:cNvSpPr>
          <p:nvPr/>
        </p:nvSpPr>
        <p:spPr>
          <a:xfrm>
            <a:off x="8615478" y="6557824"/>
            <a:ext cx="304800" cy="228600"/>
          </a:xfrm>
          <a:prstGeom prst="rect">
            <a:avLst/>
          </a:prstGeom>
        </p:spPr>
        <p:txBody>
          <a:bodyPr anchor="ct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C253BEA-5C99-48DB-9FD2-EA6B203FEBF6}" type="slidenum">
              <a:rPr lang="en-US" altLang="lv-LV" sz="750">
                <a:solidFill>
                  <a:schemeClr val="tx1">
                    <a:tint val="75000"/>
                  </a:schemeClr>
                </a:solidFill>
                <a:latin typeface="Calibri Light" panose="020F0302020204030204" pitchFamily="34" charset="0"/>
              </a:rPr>
              <a:pPr algn="r"/>
              <a:t>10</a:t>
            </a:fld>
            <a:endParaRPr lang="en-US" altLang="lv-LV" sz="750" dirty="0">
              <a:solidFill>
                <a:schemeClr val="tx1">
                  <a:tint val="75000"/>
                </a:schemeClr>
              </a:solidFill>
              <a:latin typeface="Calibri Light" panose="020F0302020204030204" pitchFamily="34" charset="0"/>
            </a:endParaRPr>
          </a:p>
        </p:txBody>
      </p:sp>
      <p:pic>
        <p:nvPicPr>
          <p:cNvPr id="2" name="Picture 1">
            <a:extLst>
              <a:ext uri="{FF2B5EF4-FFF2-40B4-BE49-F238E27FC236}">
                <a16:creationId xmlns:a16="http://schemas.microsoft.com/office/drawing/2014/main" id="{632EA674-3C3A-4166-85EE-6298E40AC8E4}"/>
              </a:ext>
            </a:extLst>
          </p:cNvPr>
          <p:cNvPicPr>
            <a:picLocks noChangeAspect="1"/>
          </p:cNvPicPr>
          <p:nvPr/>
        </p:nvPicPr>
        <p:blipFill rotWithShape="1">
          <a:blip r:embed="rId2"/>
          <a:srcRect l="5234" r="7500" b="7105"/>
          <a:stretch/>
        </p:blipFill>
        <p:spPr>
          <a:xfrm>
            <a:off x="416514" y="1385741"/>
            <a:ext cx="8484910" cy="4892511"/>
          </a:xfrm>
          <a:prstGeom prst="rect">
            <a:avLst/>
          </a:prstGeom>
        </p:spPr>
      </p:pic>
    </p:spTree>
    <p:extLst>
      <p:ext uri="{BB962C8B-B14F-4D97-AF65-F5344CB8AC3E}">
        <p14:creationId xmlns:p14="http://schemas.microsoft.com/office/powerpoint/2010/main" val="3523345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878069" y="404166"/>
            <a:ext cx="7187350" cy="702770"/>
          </a:xfrm>
        </p:spPr>
        <p:txBody>
          <a:bodyPr anchor="b">
            <a:noAutofit/>
          </a:bodyPr>
          <a:lstStyle/>
          <a:p>
            <a:r>
              <a:rPr lang="lv-LV" altLang="lv-LV" sz="2500" dirty="0">
                <a:latin typeface="Tahoma" panose="020B0604030504040204" pitchFamily="34" charset="0"/>
                <a:ea typeface="Tahoma" panose="020B0604030504040204" pitchFamily="34" charset="0"/>
                <a:cs typeface="Tahoma" panose="020B0604030504040204" pitchFamily="34" charset="0"/>
              </a:rPr>
              <a:t>Iedzīvotāju iekšzemes migrācija </a:t>
            </a:r>
            <a:br>
              <a:rPr lang="lv-LV" altLang="lv-LV" sz="2500" dirty="0">
                <a:latin typeface="Tahoma" panose="020B0604030504040204" pitchFamily="34" charset="0"/>
                <a:ea typeface="Tahoma" panose="020B0604030504040204" pitchFamily="34" charset="0"/>
                <a:cs typeface="Tahoma" panose="020B0604030504040204" pitchFamily="34" charset="0"/>
              </a:rPr>
            </a:br>
            <a:r>
              <a:rPr lang="lv-LV" altLang="lv-LV" sz="2400" b="0" dirty="0">
                <a:latin typeface="Tahoma" panose="020B0604030504040204" pitchFamily="34" charset="0"/>
                <a:ea typeface="Tahoma" panose="020B0604030504040204" pitchFamily="34" charset="0"/>
                <a:cs typeface="Tahoma" panose="020B0604030504040204" pitchFamily="34" charset="0"/>
              </a:rPr>
              <a:t>2010.-2017.gadā</a:t>
            </a:r>
            <a:endParaRPr lang="lv-LV" altLang="lv-LV" sz="2500" b="0" dirty="0">
              <a:latin typeface="Tahoma" panose="020B0604030504040204" pitchFamily="34" charset="0"/>
              <a:ea typeface="Tahoma" panose="020B0604030504040204" pitchFamily="34" charset="0"/>
              <a:cs typeface="Tahoma" panose="020B0604030504040204" pitchFamily="34" charset="0"/>
            </a:endParaRPr>
          </a:p>
        </p:txBody>
      </p:sp>
      <p:sp>
        <p:nvSpPr>
          <p:cNvPr id="42" name="TextBox 41">
            <a:extLst>
              <a:ext uri="{FF2B5EF4-FFF2-40B4-BE49-F238E27FC236}">
                <a16:creationId xmlns:a16="http://schemas.microsoft.com/office/drawing/2014/main" id="{8E923422-3D93-4723-A404-0D9AC04E70EB}"/>
              </a:ext>
            </a:extLst>
          </p:cNvPr>
          <p:cNvSpPr txBox="1"/>
          <p:nvPr/>
        </p:nvSpPr>
        <p:spPr>
          <a:xfrm>
            <a:off x="254926" y="6586105"/>
            <a:ext cx="2508645" cy="184666"/>
          </a:xfrm>
          <a:prstGeom prst="rect">
            <a:avLst/>
          </a:prstGeom>
          <a:noFill/>
        </p:spPr>
        <p:txBody>
          <a:bodyPr wrap="square" rtlCol="0">
            <a:spAutoFit/>
          </a:bodyPr>
          <a:lstStyle/>
          <a:p>
            <a:r>
              <a:rPr lang="lv-LV" sz="600" dirty="0">
                <a:solidFill>
                  <a:srgbClr val="000000"/>
                </a:solidFill>
                <a:latin typeface="+mj-lt"/>
                <a:ea typeface="Verdana" panose="020B0604030504040204" pitchFamily="34" charset="0"/>
                <a:cs typeface="Verdana" panose="020B0604030504040204" pitchFamily="34" charset="0"/>
              </a:rPr>
              <a:t>Avots: CSP</a:t>
            </a:r>
          </a:p>
        </p:txBody>
      </p:sp>
      <p:sp>
        <p:nvSpPr>
          <p:cNvPr id="14" name="Slide Number Placeholder 1">
            <a:extLst>
              <a:ext uri="{FF2B5EF4-FFF2-40B4-BE49-F238E27FC236}">
                <a16:creationId xmlns:a16="http://schemas.microsoft.com/office/drawing/2014/main" id="{39B06EEE-BC0F-4950-91EA-67815E1C6D6D}"/>
              </a:ext>
            </a:extLst>
          </p:cNvPr>
          <p:cNvSpPr txBox="1">
            <a:spLocks/>
          </p:cNvSpPr>
          <p:nvPr/>
        </p:nvSpPr>
        <p:spPr>
          <a:xfrm>
            <a:off x="8572107" y="6430256"/>
            <a:ext cx="304800" cy="228600"/>
          </a:xfrm>
          <a:prstGeom prst="rect">
            <a:avLst/>
          </a:prstGeom>
        </p:spPr>
        <p:txBody>
          <a:bodyPr anchor="ct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C253BEA-5C99-48DB-9FD2-EA6B203FEBF6}" type="slidenum">
              <a:rPr lang="en-US" altLang="lv-LV" sz="750">
                <a:solidFill>
                  <a:schemeClr val="tx1">
                    <a:tint val="75000"/>
                  </a:schemeClr>
                </a:solidFill>
                <a:latin typeface="Calibri Light" panose="020F0302020204030204" pitchFamily="34" charset="0"/>
              </a:rPr>
              <a:pPr algn="r"/>
              <a:t>11</a:t>
            </a:fld>
            <a:endParaRPr lang="en-US" altLang="lv-LV" sz="750" dirty="0">
              <a:solidFill>
                <a:schemeClr val="tx1">
                  <a:tint val="75000"/>
                </a:schemeClr>
              </a:solidFill>
              <a:latin typeface="Calibri Light" panose="020F0302020204030204" pitchFamily="34" charset="0"/>
            </a:endParaRPr>
          </a:p>
        </p:txBody>
      </p:sp>
      <p:pic>
        <p:nvPicPr>
          <p:cNvPr id="3" name="Picture 2">
            <a:extLst>
              <a:ext uri="{FF2B5EF4-FFF2-40B4-BE49-F238E27FC236}">
                <a16:creationId xmlns:a16="http://schemas.microsoft.com/office/drawing/2014/main" id="{64A8DBF2-3F53-4D48-A0F8-58B4298081D0}"/>
              </a:ext>
            </a:extLst>
          </p:cNvPr>
          <p:cNvPicPr>
            <a:picLocks noChangeAspect="1"/>
          </p:cNvPicPr>
          <p:nvPr/>
        </p:nvPicPr>
        <p:blipFill rotWithShape="1">
          <a:blip r:embed="rId2"/>
          <a:srcRect l="8516" t="1755" r="11406"/>
          <a:stretch/>
        </p:blipFill>
        <p:spPr>
          <a:xfrm>
            <a:off x="367645" y="1319752"/>
            <a:ext cx="8088201" cy="5239290"/>
          </a:xfrm>
          <a:prstGeom prst="rect">
            <a:avLst/>
          </a:prstGeom>
        </p:spPr>
      </p:pic>
    </p:spTree>
    <p:extLst>
      <p:ext uri="{BB962C8B-B14F-4D97-AF65-F5344CB8AC3E}">
        <p14:creationId xmlns:p14="http://schemas.microsoft.com/office/powerpoint/2010/main" val="52014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317" y="381000"/>
            <a:ext cx="7102613" cy="1036642"/>
          </a:xfrm>
        </p:spPr>
        <p:txBody>
          <a:bodyPr>
            <a:normAutofit/>
          </a:bodyPr>
          <a:lstStyle/>
          <a:p>
            <a:pPr algn="ctr"/>
            <a:r>
              <a:rPr lang="lv-LV" dirty="0">
                <a:latin typeface="Tahoma" panose="020B0604030504040204" pitchFamily="34" charset="0"/>
                <a:ea typeface="Tahoma" panose="020B0604030504040204" pitchFamily="34" charset="0"/>
                <a:cs typeface="Tahoma" panose="020B0604030504040204" pitchFamily="34" charset="0"/>
              </a:rPr>
              <a:t>Iedzīvotāju migrācija un tās ekonomiskā ietekme uz tautsaimniecību</a:t>
            </a:r>
          </a:p>
        </p:txBody>
      </p:sp>
      <p:sp>
        <p:nvSpPr>
          <p:cNvPr id="6" name="Slide Number Placeholder 5"/>
          <p:cNvSpPr>
            <a:spLocks noGrp="1"/>
          </p:cNvSpPr>
          <p:nvPr>
            <p:ph type="sldNum" sz="quarter" idx="13"/>
          </p:nvPr>
        </p:nvSpPr>
        <p:spPr>
          <a:xfrm>
            <a:off x="8465878" y="6435707"/>
            <a:ext cx="487052" cy="304800"/>
          </a:xfrm>
        </p:spPr>
        <p:txBody>
          <a:bodyPr/>
          <a:lstStyle/>
          <a:p>
            <a:fld id="{0E466ADA-D24F-4538-A237-D6F0255529BA}" type="slidenum">
              <a:rPr lang="en-US" altLang="lv-LV" smtClean="0"/>
              <a:pPr/>
              <a:t>12</a:t>
            </a:fld>
            <a:endParaRPr lang="en-US" altLang="lv-LV"/>
          </a:p>
        </p:txBody>
      </p:sp>
      <p:sp>
        <p:nvSpPr>
          <p:cNvPr id="8" name="Rectangle 7"/>
          <p:cNvSpPr/>
          <p:nvPr/>
        </p:nvSpPr>
        <p:spPr>
          <a:xfrm>
            <a:off x="876693" y="5120611"/>
            <a:ext cx="8076237" cy="1184940"/>
          </a:xfrm>
          <a:prstGeom prst="rect">
            <a:avLst/>
          </a:prstGeom>
        </p:spPr>
        <p:txBody>
          <a:bodyPr wrap="square">
            <a:spAutoFit/>
          </a:bodyPr>
          <a:lstStyle/>
          <a:p>
            <a:pPr algn="just">
              <a:spcBef>
                <a:spcPts val="600"/>
              </a:spcBef>
              <a:spcAft>
                <a:spcPts val="0"/>
              </a:spcAft>
            </a:pPr>
            <a:r>
              <a:rPr lang="lv-LV" altLang="lv-LV" sz="1400" b="1" dirty="0">
                <a:solidFill>
                  <a:srgbClr val="00859B"/>
                </a:solidFill>
                <a:latin typeface="Tahoma" panose="020B0604030504040204" pitchFamily="34" charset="0"/>
                <a:ea typeface="Tahoma" panose="020B0604030504040204" pitchFamily="34" charset="0"/>
                <a:cs typeface="Tahoma" panose="020B0604030504040204" pitchFamily="34" charset="0"/>
              </a:rPr>
              <a:t>Secinājumi</a:t>
            </a:r>
          </a:p>
          <a:p>
            <a:pPr marL="285750" indent="-285750" algn="just">
              <a:spcBef>
                <a:spcPts val="600"/>
              </a:spcBef>
              <a:spcAft>
                <a:spcPts val="0"/>
              </a:spcAft>
              <a:buFont typeface="Arial" panose="020B0604020202020204" pitchFamily="34" charset="0"/>
              <a:buChar char="•"/>
            </a:pPr>
            <a:r>
              <a:rPr lang="lv-LV" sz="1400" dirty="0">
                <a:latin typeface="Tahoma" panose="020B0604030504040204" pitchFamily="34" charset="0"/>
                <a:ea typeface="Tahoma" panose="020B0604030504040204" pitchFamily="34" charset="0"/>
                <a:cs typeface="Tahoma" panose="020B0604030504040204" pitchFamily="34" charset="0"/>
              </a:rPr>
              <a:t>Ierobežota mobilitāte uz darbavietām reģionos veicina iedzīvotāju emigrāciju</a:t>
            </a:r>
          </a:p>
          <a:p>
            <a:pPr marL="285750" indent="-285750" algn="just">
              <a:spcBef>
                <a:spcPts val="600"/>
              </a:spcBef>
              <a:spcAft>
                <a:spcPts val="0"/>
              </a:spcAft>
              <a:buFont typeface="Arial" panose="020B0604020202020204" pitchFamily="34" charset="0"/>
              <a:buChar char="•"/>
            </a:pPr>
            <a:r>
              <a:rPr lang="lv-LV" sz="1400" dirty="0">
                <a:latin typeface="Tahoma" panose="020B0604030504040204" pitchFamily="34" charset="0"/>
                <a:ea typeface="Tahoma" panose="020B0604030504040204" pitchFamily="34" charset="0"/>
                <a:cs typeface="Tahoma" panose="020B0604030504040204" pitchFamily="34" charset="0"/>
              </a:rPr>
              <a:t>Ikgadējie ekonomiskie zaudējumi no negatīvās migrācijas saldo – </a:t>
            </a:r>
            <a:r>
              <a:rPr lang="lv-LV" sz="1400" b="1" dirty="0">
                <a:solidFill>
                  <a:srgbClr val="00859B"/>
                </a:solidFill>
                <a:latin typeface="Tahoma" panose="020B0604030504040204" pitchFamily="34" charset="0"/>
                <a:ea typeface="Tahoma" panose="020B0604030504040204" pitchFamily="34" charset="0"/>
                <a:cs typeface="Tahoma" panose="020B0604030504040204" pitchFamily="34" charset="0"/>
              </a:rPr>
              <a:t>no 4 līdz 14 miljardi EUR</a:t>
            </a:r>
          </a:p>
          <a:p>
            <a:pPr marL="285750" indent="-285750" algn="just">
              <a:spcBef>
                <a:spcPts val="600"/>
              </a:spcBef>
              <a:spcAft>
                <a:spcPts val="0"/>
              </a:spcAft>
              <a:buFont typeface="Arial" panose="020B0604020202020204" pitchFamily="34" charset="0"/>
              <a:buChar char="•"/>
            </a:pPr>
            <a:r>
              <a:rPr lang="lv-LV" sz="1400" dirty="0">
                <a:latin typeface="Tahoma" panose="020B0604030504040204" pitchFamily="34" charset="0"/>
                <a:ea typeface="Tahoma" panose="020B0604030504040204" pitchFamily="34" charset="0"/>
                <a:cs typeface="Tahoma" panose="020B0604030504040204" pitchFamily="34" charset="0"/>
              </a:rPr>
              <a:t>Ekonomiskie zaudējumi pēdējos 10 gados no negatīvās migrācijas saldo – </a:t>
            </a:r>
            <a:r>
              <a:rPr lang="lv-LV" sz="1400" b="1" dirty="0">
                <a:solidFill>
                  <a:srgbClr val="00859B"/>
                </a:solidFill>
                <a:latin typeface="Tahoma" panose="020B0604030504040204" pitchFamily="34" charset="0"/>
                <a:ea typeface="Tahoma" panose="020B0604030504040204" pitchFamily="34" charset="0"/>
                <a:cs typeface="Tahoma" panose="020B0604030504040204" pitchFamily="34" charset="0"/>
              </a:rPr>
              <a:t>ap 90 miljardi EUR</a:t>
            </a:r>
          </a:p>
        </p:txBody>
      </p:sp>
      <p:sp>
        <p:nvSpPr>
          <p:cNvPr id="3" name="TextBox 2">
            <a:extLst>
              <a:ext uri="{FF2B5EF4-FFF2-40B4-BE49-F238E27FC236}">
                <a16:creationId xmlns:a16="http://schemas.microsoft.com/office/drawing/2014/main" id="{35A9C9BD-993C-4AE5-A0B0-CCF420D3FD27}"/>
              </a:ext>
            </a:extLst>
          </p:cNvPr>
          <p:cNvSpPr txBox="1"/>
          <p:nvPr/>
        </p:nvSpPr>
        <p:spPr>
          <a:xfrm>
            <a:off x="2412130" y="1417642"/>
            <a:ext cx="5712858" cy="338554"/>
          </a:xfrm>
          <a:prstGeom prst="rect">
            <a:avLst/>
          </a:prstGeom>
          <a:noFill/>
        </p:spPr>
        <p:txBody>
          <a:bodyPr wrap="square" rtlCol="0">
            <a:spAutoFit/>
          </a:bodyPr>
          <a:lstStyle/>
          <a:p>
            <a:r>
              <a:rPr lang="lv-LV" sz="1600" b="1" dirty="0">
                <a:latin typeface="Tahoma" panose="020B0604030504040204" pitchFamily="34" charset="0"/>
                <a:ea typeface="Tahoma" panose="020B0604030504040204" pitchFamily="34" charset="0"/>
                <a:cs typeface="Tahoma" panose="020B0604030504040204" pitchFamily="34" charset="0"/>
              </a:rPr>
              <a:t>Izbraukušo Latvijas iedzīvotāju skaits gadā</a:t>
            </a:r>
            <a:r>
              <a:rPr lang="lv-LV" sz="1600" b="1" baseline="30000" dirty="0">
                <a:latin typeface="Tahoma" panose="020B0604030504040204" pitchFamily="34" charset="0"/>
                <a:ea typeface="Tahoma" panose="020B0604030504040204" pitchFamily="34" charset="0"/>
                <a:cs typeface="Tahoma" panose="020B0604030504040204" pitchFamily="34" charset="0"/>
              </a:rPr>
              <a:t>1</a:t>
            </a:r>
            <a:r>
              <a:rPr lang="lv-LV" sz="1600" b="1" dirty="0">
                <a:latin typeface="Tahoma" panose="020B0604030504040204" pitchFamily="34" charset="0"/>
                <a:ea typeface="Tahoma" panose="020B0604030504040204" pitchFamily="34" charset="0"/>
                <a:cs typeface="Tahoma" panose="020B0604030504040204" pitchFamily="34" charset="0"/>
              </a:rPr>
              <a:t> </a:t>
            </a:r>
          </a:p>
        </p:txBody>
      </p:sp>
      <p:graphicFrame>
        <p:nvGraphicFramePr>
          <p:cNvPr id="10" name="Chart 9">
            <a:extLst>
              <a:ext uri="{FF2B5EF4-FFF2-40B4-BE49-F238E27FC236}">
                <a16:creationId xmlns:a16="http://schemas.microsoft.com/office/drawing/2014/main" id="{6054C09E-7AA1-44E1-9ACA-D8FB4514E454}"/>
              </a:ext>
            </a:extLst>
          </p:cNvPr>
          <p:cNvGraphicFramePr>
            <a:graphicFrameLocks/>
          </p:cNvGraphicFramePr>
          <p:nvPr>
            <p:extLst>
              <p:ext uri="{D42A27DB-BD31-4B8C-83A1-F6EECF244321}">
                <p14:modId xmlns:p14="http://schemas.microsoft.com/office/powerpoint/2010/main" val="3186728332"/>
              </p:ext>
            </p:extLst>
          </p:nvPr>
        </p:nvGraphicFramePr>
        <p:xfrm>
          <a:off x="876693" y="1756196"/>
          <a:ext cx="7475455" cy="331965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754B9031-CC8B-45A0-AD6E-37F594ACA228}"/>
              </a:ext>
            </a:extLst>
          </p:cNvPr>
          <p:cNvSpPr txBox="1"/>
          <p:nvPr/>
        </p:nvSpPr>
        <p:spPr>
          <a:xfrm>
            <a:off x="433633" y="6494286"/>
            <a:ext cx="8100767" cy="246221"/>
          </a:xfrm>
          <a:prstGeom prst="rect">
            <a:avLst/>
          </a:prstGeom>
          <a:noFill/>
        </p:spPr>
        <p:txBody>
          <a:bodyPr wrap="square" rtlCol="0">
            <a:spAutoFit/>
          </a:bodyPr>
          <a:lstStyle/>
          <a:p>
            <a:r>
              <a:rPr lang="lv-LV" sz="1000" i="1" baseline="30000" dirty="0">
                <a:solidFill>
                  <a:prstClr val="black"/>
                </a:solidFill>
                <a:latin typeface="Tahoma" panose="020B0604030504040204" pitchFamily="34" charset="0"/>
                <a:ea typeface="Tahoma" panose="020B0604030504040204" pitchFamily="34" charset="0"/>
                <a:cs typeface="Tahoma" panose="020B0604030504040204" pitchFamily="34" charset="0"/>
              </a:rPr>
              <a:t>1</a:t>
            </a:r>
            <a:r>
              <a:rPr lang="lv-LV" sz="1000" i="1" dirty="0">
                <a:solidFill>
                  <a:prstClr val="black"/>
                </a:solidFill>
                <a:latin typeface="Tahoma" panose="020B0604030504040204" pitchFamily="34" charset="0"/>
                <a:ea typeface="Tahoma" panose="020B0604030504040204" pitchFamily="34" charset="0"/>
                <a:cs typeface="Tahoma" panose="020B0604030504040204" pitchFamily="34" charset="0"/>
              </a:rPr>
              <a:t> Centrālās statistikas pārvaldes dati par 2016.gadu</a:t>
            </a:r>
            <a:endParaRPr lang="lv-LV" dirty="0"/>
          </a:p>
        </p:txBody>
      </p:sp>
    </p:spTree>
    <p:extLst>
      <p:ext uri="{BB962C8B-B14F-4D97-AF65-F5344CB8AC3E}">
        <p14:creationId xmlns:p14="http://schemas.microsoft.com/office/powerpoint/2010/main" val="3813212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437" y="2841396"/>
            <a:ext cx="7817963" cy="1036642"/>
          </a:xfrm>
        </p:spPr>
        <p:txBody>
          <a:bodyPr>
            <a:normAutofit fontScale="90000"/>
          </a:bodyPr>
          <a:lstStyle/>
          <a:p>
            <a:pPr algn="ctr"/>
            <a:r>
              <a:rPr lang="lv-LV" sz="2800" dirty="0">
                <a:latin typeface="Tahoma" panose="020B0604030504040204" pitchFamily="34" charset="0"/>
                <a:ea typeface="Tahoma" panose="020B0604030504040204" pitchFamily="34" charset="0"/>
                <a:cs typeface="Tahoma" panose="020B0604030504040204" pitchFamily="34" charset="0"/>
              </a:rPr>
              <a:t>EKONOMIKAS MINISTRIJAS PRIEKŠLIKUMS ATBALSTA PROGRAMMAS NOSACĪJUMIEM </a:t>
            </a:r>
            <a:r>
              <a:rPr lang="lv-LV" altLang="lv-LV" sz="2800" dirty="0">
                <a:latin typeface="Tahoma" panose="020B0604030504040204" pitchFamily="34" charset="0"/>
                <a:ea typeface="Tahoma" panose="020B0604030504040204" pitchFamily="34" charset="0"/>
                <a:cs typeface="Tahoma" panose="020B0604030504040204" pitchFamily="34" charset="0"/>
              </a:rPr>
              <a:t>ĪRES NAMU BŪVNIECĪBAI REĢIONOS</a:t>
            </a:r>
            <a:endParaRPr lang="lv-LV" sz="2800" dirty="0">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5"/>
          <p:cNvSpPr>
            <a:spLocks noGrp="1"/>
          </p:cNvSpPr>
          <p:nvPr>
            <p:ph type="sldNum" sz="quarter" idx="13"/>
          </p:nvPr>
        </p:nvSpPr>
        <p:spPr>
          <a:xfrm>
            <a:off x="8399282" y="6324600"/>
            <a:ext cx="439918" cy="236456"/>
          </a:xfrm>
        </p:spPr>
        <p:txBody>
          <a:bodyPr/>
          <a:lstStyle/>
          <a:p>
            <a:fld id="{0E466ADA-D24F-4538-A237-D6F0255529BA}" type="slidenum">
              <a:rPr lang="en-US" altLang="lv-LV" smtClean="0"/>
              <a:pPr/>
              <a:t>13</a:t>
            </a:fld>
            <a:endParaRPr lang="en-US" altLang="lv-LV" dirty="0"/>
          </a:p>
        </p:txBody>
      </p:sp>
    </p:spTree>
    <p:extLst>
      <p:ext uri="{BB962C8B-B14F-4D97-AF65-F5344CB8AC3E}">
        <p14:creationId xmlns:p14="http://schemas.microsoft.com/office/powerpoint/2010/main" val="2080860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076226" y="381000"/>
            <a:ext cx="6610574" cy="1036638"/>
          </a:xfrm>
        </p:spPr>
        <p:txBody>
          <a:bodyPr>
            <a:noAutofit/>
          </a:bodyPr>
          <a:lstStyle/>
          <a:p>
            <a:pPr algn="ctr"/>
            <a:r>
              <a:rPr lang="lv-LV" altLang="lv-LV" sz="2800" dirty="0">
                <a:latin typeface="Tahoma" panose="020B0604030504040204" pitchFamily="34" charset="0"/>
                <a:ea typeface="Tahoma" panose="020B0604030504040204" pitchFamily="34" charset="0"/>
                <a:cs typeface="Tahoma" panose="020B0604030504040204" pitchFamily="34" charset="0"/>
              </a:rPr>
              <a:t>Atbalsta programmas mērķis un rezultāti</a:t>
            </a:r>
          </a:p>
        </p:txBody>
      </p:sp>
      <p:sp>
        <p:nvSpPr>
          <p:cNvPr id="19459" name="Content Placeholder 2"/>
          <p:cNvSpPr>
            <a:spLocks noGrp="1"/>
          </p:cNvSpPr>
          <p:nvPr>
            <p:ph idx="1"/>
          </p:nvPr>
        </p:nvSpPr>
        <p:spPr>
          <a:xfrm>
            <a:off x="1037230" y="1752602"/>
            <a:ext cx="7649572" cy="4373563"/>
          </a:xfrm>
        </p:spPr>
        <p:txBody>
          <a:bodyPr>
            <a:normAutofit/>
          </a:bodyPr>
          <a:lstStyle/>
          <a:p>
            <a:pPr algn="just">
              <a:spcBef>
                <a:spcPts val="0"/>
              </a:spcBef>
              <a:spcAft>
                <a:spcPts val="1000"/>
              </a:spcAft>
            </a:pPr>
            <a:r>
              <a:rPr lang="lv-LV" altLang="lv-LV" b="1" dirty="0">
                <a:solidFill>
                  <a:srgbClr val="00859B"/>
                </a:solidFill>
                <a:uFill>
                  <a:solidFill>
                    <a:srgbClr val="00859B"/>
                  </a:solidFill>
                </a:uFill>
                <a:latin typeface="Tahoma" panose="020B0604030504040204" pitchFamily="34" charset="0"/>
                <a:ea typeface="Tahoma" panose="020B0604030504040204" pitchFamily="34" charset="0"/>
                <a:cs typeface="Tahoma" panose="020B0604030504040204" pitchFamily="34" charset="0"/>
              </a:rPr>
              <a:t>Mērķis:</a:t>
            </a:r>
          </a:p>
          <a:p>
            <a:pPr algn="just">
              <a:spcBef>
                <a:spcPts val="0"/>
              </a:spcBef>
              <a:spcAft>
                <a:spcPts val="1000"/>
              </a:spcAft>
            </a:pPr>
            <a:r>
              <a:rPr lang="lv-LV" dirty="0">
                <a:latin typeface="Tahoma" panose="020B0604030504040204" pitchFamily="34" charset="0"/>
                <a:ea typeface="Tahoma" panose="020B0604030504040204" pitchFamily="34" charset="0"/>
                <a:cs typeface="Tahoma" panose="020B0604030504040204" pitchFamily="34" charset="0"/>
              </a:rPr>
              <a:t>Veidot ilgtspējīgu atbalsta modeli Latvijas iedzīvotajiem kvalitatīvam un pieejamam (</a:t>
            </a:r>
            <a:r>
              <a:rPr lang="lv-LV" i="1" dirty="0">
                <a:latin typeface="Tahoma" panose="020B0604030504040204" pitchFamily="34" charset="0"/>
                <a:ea typeface="Tahoma" panose="020B0604030504040204" pitchFamily="34" charset="0"/>
                <a:cs typeface="Tahoma" panose="020B0604030504040204" pitchFamily="34" charset="0"/>
              </a:rPr>
              <a:t>mājokļa izdevumi nepārsniedz 30% no mājsaimniecības ienākumiem</a:t>
            </a:r>
            <a:r>
              <a:rPr lang="lv-LV" dirty="0">
                <a:latin typeface="Tahoma" panose="020B0604030504040204" pitchFamily="34" charset="0"/>
                <a:ea typeface="Tahoma" panose="020B0604030504040204" pitchFamily="34" charset="0"/>
                <a:cs typeface="Tahoma" panose="020B0604030504040204" pitchFamily="34" charset="0"/>
              </a:rPr>
              <a:t>) mājoklim Latvijas reģionos</a:t>
            </a:r>
            <a:endParaRPr lang="lv-LV" altLang="lv-LV" dirty="0">
              <a:latin typeface="Tahoma" panose="020B0604030504040204" pitchFamily="34" charset="0"/>
              <a:ea typeface="Tahoma" panose="020B0604030504040204" pitchFamily="34" charset="0"/>
              <a:cs typeface="Tahoma" panose="020B0604030504040204" pitchFamily="34" charset="0"/>
            </a:endParaRPr>
          </a:p>
          <a:p>
            <a:pPr algn="just">
              <a:spcBef>
                <a:spcPts val="0"/>
              </a:spcBef>
              <a:spcAft>
                <a:spcPts val="1000"/>
              </a:spcAft>
            </a:pPr>
            <a:endParaRPr lang="lv-LV" altLang="lv-LV" b="1" u="sng" dirty="0">
              <a:latin typeface="Tahoma" panose="020B0604030504040204" pitchFamily="34" charset="0"/>
              <a:ea typeface="Tahoma" panose="020B0604030504040204" pitchFamily="34" charset="0"/>
              <a:cs typeface="Tahoma" panose="020B0604030504040204" pitchFamily="34" charset="0"/>
            </a:endParaRPr>
          </a:p>
          <a:p>
            <a:pPr algn="just">
              <a:spcBef>
                <a:spcPts val="0"/>
              </a:spcBef>
              <a:spcAft>
                <a:spcPts val="1000"/>
              </a:spcAft>
            </a:pPr>
            <a:r>
              <a:rPr lang="lv-LV" altLang="lv-LV" b="1" dirty="0">
                <a:solidFill>
                  <a:srgbClr val="00859B"/>
                </a:solidFill>
                <a:uFill>
                  <a:solidFill>
                    <a:srgbClr val="00859B"/>
                  </a:solidFill>
                </a:uFill>
                <a:latin typeface="Tahoma" panose="020B0604030504040204" pitchFamily="34" charset="0"/>
                <a:ea typeface="Tahoma" panose="020B0604030504040204" pitchFamily="34" charset="0"/>
                <a:cs typeface="Tahoma" panose="020B0604030504040204" pitchFamily="34" charset="0"/>
              </a:rPr>
              <a:t>Sasniedzamie rezultāti 2018.gadam:</a:t>
            </a:r>
          </a:p>
          <a:p>
            <a:pPr algn="just">
              <a:spcBef>
                <a:spcPts val="0"/>
              </a:spcBef>
              <a:spcAft>
                <a:spcPts val="1000"/>
              </a:spcAft>
            </a:pPr>
            <a:endParaRPr lang="lv-LV" altLang="lv-LV" b="1" u="sng" dirty="0">
              <a:latin typeface="Tahoma" panose="020B0604030504040204" pitchFamily="34" charset="0"/>
              <a:ea typeface="Tahoma" panose="020B0604030504040204" pitchFamily="34" charset="0"/>
              <a:cs typeface="Tahoma" panose="020B0604030504040204" pitchFamily="34" charset="0"/>
            </a:endParaRPr>
          </a:p>
          <a:p>
            <a:pPr algn="just">
              <a:spcBef>
                <a:spcPts val="0"/>
              </a:spcBef>
              <a:spcAft>
                <a:spcPts val="1000"/>
              </a:spcAft>
            </a:pPr>
            <a:r>
              <a:rPr lang="lv-LV" altLang="lv-LV" dirty="0">
                <a:latin typeface="Tahoma" panose="020B0604030504040204" pitchFamily="34" charset="0"/>
                <a:ea typeface="Tahoma" panose="020B0604030504040204" pitchFamily="34" charset="0"/>
                <a:cs typeface="Tahoma" panose="020B0604030504040204" pitchFamily="34" charset="0"/>
              </a:rPr>
              <a:t>Atbalstīt 600 pieejamu jaunu dzīvokļu būvniecību reģionos </a:t>
            </a:r>
          </a:p>
          <a:p>
            <a:pPr marL="342900" indent="-342900" algn="just">
              <a:spcBef>
                <a:spcPts val="0"/>
              </a:spcBef>
              <a:spcAft>
                <a:spcPts val="1000"/>
              </a:spcAft>
              <a:buFont typeface="Wingdings" panose="05000000000000000000" pitchFamily="2" charset="2"/>
              <a:buChar char="Ø"/>
            </a:pPr>
            <a:endParaRPr lang="lv-LV" altLang="lv-LV" dirty="0">
              <a:latin typeface="Tahoma" panose="020B0604030504040204" pitchFamily="34" charset="0"/>
              <a:ea typeface="Tahoma" panose="020B0604030504040204" pitchFamily="34" charset="0"/>
              <a:cs typeface="Tahoma" panose="020B0604030504040204" pitchFamily="34" charset="0"/>
            </a:endParaRPr>
          </a:p>
          <a:p>
            <a:pPr algn="just">
              <a:spcBef>
                <a:spcPts val="0"/>
              </a:spcBef>
              <a:spcAft>
                <a:spcPts val="1000"/>
              </a:spcAft>
            </a:pPr>
            <a:r>
              <a:rPr lang="lv-LV" altLang="lv-LV" dirty="0">
                <a:latin typeface="Tahoma" panose="020B0604030504040204" pitchFamily="34" charset="0"/>
                <a:ea typeface="Tahoma" panose="020B0604030504040204" pitchFamily="34" charset="0"/>
                <a:cs typeface="Tahoma" panose="020B0604030504040204" pitchFamily="34" charset="0"/>
              </a:rPr>
              <a:t>Veicināt darbaspēka pieejamību uz teritorijām ar pieaugošo nodarbinātību (OECD rekomendācija)</a:t>
            </a:r>
          </a:p>
        </p:txBody>
      </p:sp>
      <p:sp>
        <p:nvSpPr>
          <p:cNvPr id="19462" name="Slide Number Placeholder 5"/>
          <p:cNvSpPr>
            <a:spLocks noGrp="1"/>
          </p:cNvSpPr>
          <p:nvPr>
            <p:ph type="sldNum" sz="quarter" idx="13"/>
          </p:nvPr>
        </p:nvSpPr>
        <p:spPr bwMode="auto">
          <a:xfrm>
            <a:off x="8427563" y="6324600"/>
            <a:ext cx="411637" cy="21760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263BDEF-053E-47D8-92BB-1CD713DB53D0}" type="slidenum">
              <a:rPr lang="en-US" altLang="lv-LV" smtClean="0"/>
              <a:pPr/>
              <a:t>14</a:t>
            </a:fld>
            <a:endParaRPr lang="en-US" altLang="lv-LV"/>
          </a:p>
        </p:txBody>
      </p:sp>
      <p:pic>
        <p:nvPicPr>
          <p:cNvPr id="2" name="Graphic 1" descr="City"/>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2830" y="4192140"/>
            <a:ext cx="914400" cy="972794"/>
          </a:xfrm>
          <a:prstGeom prst="rect">
            <a:avLst/>
          </a:prstGeom>
        </p:spPr>
      </p:pic>
      <p:pic>
        <p:nvPicPr>
          <p:cNvPr id="7" name="Graphic 6" descr="Upward trend"/>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2830" y="2183642"/>
            <a:ext cx="914400" cy="972468"/>
          </a:xfrm>
          <a:prstGeom prst="rect">
            <a:avLst/>
          </a:prstGeom>
        </p:spPr>
      </p:pic>
      <p:pic>
        <p:nvPicPr>
          <p:cNvPr id="11" name="Graphic 10" descr="Handshake"/>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2830" y="5265356"/>
            <a:ext cx="914400" cy="1110009"/>
          </a:xfrm>
          <a:prstGeom prst="rect">
            <a:avLst/>
          </a:prstGeom>
        </p:spPr>
      </p:pic>
    </p:spTree>
    <p:extLst>
      <p:ext uri="{BB962C8B-B14F-4D97-AF65-F5344CB8AC3E}">
        <p14:creationId xmlns:p14="http://schemas.microsoft.com/office/powerpoint/2010/main" val="4010069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77374" y="381000"/>
            <a:ext cx="6409426" cy="1036638"/>
          </a:xfrm>
        </p:spPr>
        <p:txBody>
          <a:bodyPr>
            <a:noAutofit/>
          </a:bodyPr>
          <a:lstStyle/>
          <a:p>
            <a:pPr algn="ctr"/>
            <a:r>
              <a:rPr lang="lv-LV" altLang="lv-LV" sz="2800" dirty="0">
                <a:latin typeface="Tahoma" panose="020B0604030504040204" pitchFamily="34" charset="0"/>
                <a:ea typeface="Tahoma" panose="020B0604030504040204" pitchFamily="34" charset="0"/>
                <a:cs typeface="Tahoma" panose="020B0604030504040204" pitchFamily="34" charset="0"/>
              </a:rPr>
              <a:t>Atbalsta programmas nosacījumi</a:t>
            </a:r>
          </a:p>
        </p:txBody>
      </p:sp>
      <p:sp>
        <p:nvSpPr>
          <p:cNvPr id="19459" name="Content Placeholder 2"/>
          <p:cNvSpPr>
            <a:spLocks noGrp="1"/>
          </p:cNvSpPr>
          <p:nvPr>
            <p:ph idx="1"/>
          </p:nvPr>
        </p:nvSpPr>
        <p:spPr>
          <a:xfrm>
            <a:off x="286604" y="1583140"/>
            <a:ext cx="8707272" cy="5145206"/>
          </a:xfrm>
        </p:spPr>
        <p:txBody>
          <a:bodyPr>
            <a:normAutofit/>
          </a:bodyPr>
          <a:lstStyle/>
          <a:p>
            <a:pPr marL="342900" indent="-342900" algn="just">
              <a:spcBef>
                <a:spcPts val="0"/>
              </a:spcBef>
              <a:spcAft>
                <a:spcPts val="1000"/>
              </a:spcAft>
              <a:buClr>
                <a:srgbClr val="00859B"/>
              </a:buClr>
              <a:buFont typeface="Wingdings" panose="05000000000000000000" pitchFamily="2" charset="2"/>
              <a:buChar char="Ø"/>
            </a:pPr>
            <a:r>
              <a:rPr lang="lv-LV" altLang="lv-LV" dirty="0">
                <a:solidFill>
                  <a:srgbClr val="00859B"/>
                </a:solidFill>
                <a:latin typeface="Tahoma" panose="020B0604030504040204" pitchFamily="34" charset="0"/>
                <a:ea typeface="Tahoma" panose="020B0604030504040204" pitchFamily="34" charset="0"/>
                <a:cs typeface="Tahoma" panose="020B0604030504040204" pitchFamily="34" charset="0"/>
              </a:rPr>
              <a:t>Atbalsts: </a:t>
            </a:r>
            <a:r>
              <a:rPr lang="lv-LV" altLang="lv-LV" dirty="0">
                <a:latin typeface="Tahoma" panose="020B0604030504040204" pitchFamily="34" charset="0"/>
                <a:ea typeface="Tahoma" panose="020B0604030504040204" pitchFamily="34" charset="0"/>
                <a:cs typeface="Tahoma" panose="020B0604030504040204" pitchFamily="34" charset="0"/>
              </a:rPr>
              <a:t>		</a:t>
            </a:r>
            <a:r>
              <a:rPr lang="lv-LV" altLang="lv-LV" sz="1900" dirty="0">
                <a:latin typeface="Tahoma" panose="020B0604030504040204" pitchFamily="34" charset="0"/>
                <a:ea typeface="Tahoma" panose="020B0604030504040204" pitchFamily="34" charset="0"/>
                <a:cs typeface="Tahoma" panose="020B0604030504040204" pitchFamily="34" charset="0"/>
              </a:rPr>
              <a:t>jaunu īres māju būvniecībai</a:t>
            </a:r>
            <a:endParaRPr lang="lv-LV" altLang="lv-LV" dirty="0">
              <a:latin typeface="Tahoma" panose="020B0604030504040204" pitchFamily="34" charset="0"/>
              <a:ea typeface="Tahoma" panose="020B0604030504040204" pitchFamily="34" charset="0"/>
              <a:cs typeface="Tahoma" panose="020B0604030504040204" pitchFamily="34" charset="0"/>
            </a:endParaRPr>
          </a:p>
          <a:p>
            <a:pPr marL="342900" indent="-342900" algn="just">
              <a:spcBef>
                <a:spcPts val="0"/>
              </a:spcBef>
              <a:spcAft>
                <a:spcPts val="1000"/>
              </a:spcAft>
              <a:buClr>
                <a:srgbClr val="00859B"/>
              </a:buClr>
              <a:buFont typeface="Wingdings" panose="05000000000000000000" pitchFamily="2" charset="2"/>
              <a:buChar char="Ø"/>
            </a:pPr>
            <a:r>
              <a:rPr lang="lv-LV" altLang="lv-LV" dirty="0">
                <a:solidFill>
                  <a:srgbClr val="00859B"/>
                </a:solidFill>
                <a:latin typeface="Tahoma" panose="020B0604030504040204" pitchFamily="34" charset="0"/>
                <a:ea typeface="Tahoma" panose="020B0604030504040204" pitchFamily="34" charset="0"/>
                <a:cs typeface="Tahoma" panose="020B0604030504040204" pitchFamily="34" charset="0"/>
              </a:rPr>
              <a:t>Atbalsta saņēmējs:</a:t>
            </a:r>
            <a:r>
              <a:rPr lang="lv-LV" altLang="lv-LV" dirty="0">
                <a:latin typeface="Tahoma" panose="020B0604030504040204" pitchFamily="34" charset="0"/>
                <a:ea typeface="Tahoma" panose="020B0604030504040204" pitchFamily="34" charset="0"/>
                <a:cs typeface="Tahoma" panose="020B0604030504040204" pitchFamily="34" charset="0"/>
              </a:rPr>
              <a:t>	</a:t>
            </a:r>
            <a:r>
              <a:rPr lang="lv-LV" altLang="lv-LV" sz="1900" dirty="0">
                <a:latin typeface="Tahoma" panose="020B0604030504040204" pitchFamily="34" charset="0"/>
                <a:ea typeface="Tahoma" panose="020B0604030504040204" pitchFamily="34" charset="0"/>
                <a:cs typeface="Tahoma" panose="020B0604030504040204" pitchFamily="34" charset="0"/>
              </a:rPr>
              <a:t>pašvaldība</a:t>
            </a:r>
            <a:endParaRPr lang="lv-LV" altLang="lv-LV" dirty="0">
              <a:latin typeface="Tahoma" panose="020B0604030504040204" pitchFamily="34" charset="0"/>
              <a:ea typeface="Tahoma" panose="020B0604030504040204" pitchFamily="34" charset="0"/>
              <a:cs typeface="Tahoma" panose="020B0604030504040204" pitchFamily="34" charset="0"/>
            </a:endParaRPr>
          </a:p>
          <a:p>
            <a:pPr marL="342900" indent="-342900" algn="just">
              <a:spcBef>
                <a:spcPts val="0"/>
              </a:spcBef>
              <a:spcAft>
                <a:spcPts val="1000"/>
              </a:spcAft>
              <a:buClr>
                <a:srgbClr val="00859B"/>
              </a:buClr>
              <a:buFont typeface="Wingdings" panose="05000000000000000000" pitchFamily="2" charset="2"/>
              <a:buChar char="Ø"/>
            </a:pPr>
            <a:r>
              <a:rPr lang="lv-LV" altLang="lv-LV" dirty="0">
                <a:solidFill>
                  <a:srgbClr val="00859B"/>
                </a:solidFill>
                <a:latin typeface="Tahoma" panose="020B0604030504040204" pitchFamily="34" charset="0"/>
                <a:ea typeface="Tahoma" panose="020B0604030504040204" pitchFamily="34" charset="0"/>
                <a:cs typeface="Tahoma" panose="020B0604030504040204" pitchFamily="34" charset="0"/>
              </a:rPr>
              <a:t>Finansējuma apjoms: </a:t>
            </a:r>
            <a:r>
              <a:rPr lang="lv-LV" altLang="lv-LV" dirty="0">
                <a:latin typeface="Tahoma" panose="020B0604030504040204" pitchFamily="34" charset="0"/>
                <a:ea typeface="Tahoma" panose="020B0604030504040204" pitchFamily="34" charset="0"/>
                <a:cs typeface="Tahoma" panose="020B0604030504040204" pitchFamily="34" charset="0"/>
              </a:rPr>
              <a:t>	</a:t>
            </a:r>
            <a:r>
              <a:rPr lang="lv-LV" altLang="lv-LV" sz="1900" dirty="0">
                <a:latin typeface="Tahoma" panose="020B0604030504040204" pitchFamily="34" charset="0"/>
                <a:ea typeface="Tahoma" panose="020B0604030504040204" pitchFamily="34" charset="0"/>
                <a:cs typeface="Tahoma" panose="020B0604030504040204" pitchFamily="34" charset="0"/>
              </a:rPr>
              <a:t>15 milj. </a:t>
            </a:r>
            <a:r>
              <a:rPr lang="lv-LV" altLang="lv-LV" sz="1900" i="1" dirty="0" err="1">
                <a:latin typeface="Tahoma" panose="020B0604030504040204" pitchFamily="34" charset="0"/>
                <a:ea typeface="Tahoma" panose="020B0604030504040204" pitchFamily="34" charset="0"/>
                <a:cs typeface="Tahoma" panose="020B0604030504040204" pitchFamily="34" charset="0"/>
              </a:rPr>
              <a:t>euro</a:t>
            </a:r>
            <a:endParaRPr lang="lv-LV" altLang="lv-LV" i="1" dirty="0">
              <a:latin typeface="Tahoma" panose="020B0604030504040204" pitchFamily="34" charset="0"/>
              <a:ea typeface="Tahoma" panose="020B0604030504040204" pitchFamily="34" charset="0"/>
              <a:cs typeface="Tahoma" panose="020B0604030504040204" pitchFamily="34" charset="0"/>
            </a:endParaRPr>
          </a:p>
          <a:p>
            <a:pPr marL="342900" indent="-342900" algn="just">
              <a:spcBef>
                <a:spcPts val="0"/>
              </a:spcBef>
              <a:spcAft>
                <a:spcPts val="1000"/>
              </a:spcAft>
              <a:buClr>
                <a:srgbClr val="00859B"/>
              </a:buClr>
              <a:buFont typeface="Wingdings" panose="05000000000000000000" pitchFamily="2" charset="2"/>
              <a:buChar char="Ø"/>
            </a:pPr>
            <a:r>
              <a:rPr lang="lv-LV" altLang="lv-LV" dirty="0">
                <a:solidFill>
                  <a:srgbClr val="00859B"/>
                </a:solidFill>
                <a:latin typeface="Tahoma" panose="020B0604030504040204" pitchFamily="34" charset="0"/>
                <a:ea typeface="Tahoma" panose="020B0604030504040204" pitchFamily="34" charset="0"/>
                <a:cs typeface="Tahoma" panose="020B0604030504040204" pitchFamily="34" charset="0"/>
              </a:rPr>
              <a:t>Atbalsta intensitāte:</a:t>
            </a:r>
            <a:r>
              <a:rPr lang="lv-LV" altLang="lv-LV" dirty="0">
                <a:latin typeface="Tahoma" panose="020B0604030504040204" pitchFamily="34" charset="0"/>
                <a:ea typeface="Tahoma" panose="020B0604030504040204" pitchFamily="34" charset="0"/>
                <a:cs typeface="Tahoma" panose="020B0604030504040204" pitchFamily="34" charset="0"/>
              </a:rPr>
              <a:t>	</a:t>
            </a:r>
            <a:r>
              <a:rPr lang="lv-LV" altLang="lv-LV" sz="1900" dirty="0">
                <a:latin typeface="Tahoma" panose="020B0604030504040204" pitchFamily="34" charset="0"/>
                <a:ea typeface="Tahoma" panose="020B0604030504040204" pitchFamily="34" charset="0"/>
                <a:cs typeface="Tahoma" panose="020B0604030504040204" pitchFamily="34" charset="0"/>
              </a:rPr>
              <a:t>30%</a:t>
            </a:r>
          </a:p>
          <a:p>
            <a:pPr marL="342900" indent="-342900" algn="just">
              <a:spcBef>
                <a:spcPts val="0"/>
              </a:spcBef>
              <a:spcAft>
                <a:spcPts val="1000"/>
              </a:spcAft>
              <a:buClr>
                <a:srgbClr val="00859B"/>
              </a:buClr>
              <a:buFont typeface="Wingdings" panose="05000000000000000000" pitchFamily="2" charset="2"/>
              <a:buChar char="Ø"/>
            </a:pPr>
            <a:r>
              <a:rPr lang="lv-LV" altLang="lv-LV" dirty="0">
                <a:solidFill>
                  <a:srgbClr val="00859B"/>
                </a:solidFill>
                <a:latin typeface="Tahoma" panose="020B0604030504040204" pitchFamily="34" charset="0"/>
                <a:ea typeface="Tahoma" panose="020B0604030504040204" pitchFamily="34" charset="0"/>
                <a:cs typeface="Tahoma" panose="020B0604030504040204" pitchFamily="34" charset="0"/>
              </a:rPr>
              <a:t>Atbalstāmā teritorija:</a:t>
            </a:r>
            <a:r>
              <a:rPr lang="lv-LV" altLang="lv-LV" dirty="0">
                <a:latin typeface="Tahoma" panose="020B0604030504040204" pitchFamily="34" charset="0"/>
                <a:ea typeface="Tahoma" panose="020B0604030504040204" pitchFamily="34" charset="0"/>
                <a:cs typeface="Tahoma" panose="020B0604030504040204" pitchFamily="34" charset="0"/>
              </a:rPr>
              <a:t>	</a:t>
            </a:r>
            <a:r>
              <a:rPr lang="lv-LV" altLang="lv-LV" sz="1900" dirty="0">
                <a:latin typeface="Tahoma" panose="020B0604030504040204" pitchFamily="34" charset="0"/>
                <a:ea typeface="Tahoma" panose="020B0604030504040204" pitchFamily="34" charset="0"/>
                <a:cs typeface="Tahoma" panose="020B0604030504040204" pitchFamily="34" charset="0"/>
              </a:rPr>
              <a:t>visa Latvija, </a:t>
            </a:r>
            <a:r>
              <a:rPr lang="lv-LV" sz="1900" dirty="0">
                <a:latin typeface="Tahoma" panose="020B0604030504040204" pitchFamily="34" charset="0"/>
                <a:ea typeface="Tahoma" panose="020B0604030504040204" pitchFamily="34" charset="0"/>
                <a:cs typeface="Tahoma" panose="020B0604030504040204" pitchFamily="34" charset="0"/>
              </a:rPr>
              <a:t>izņemot Rīgu un pašvaldības, kas      				robežojas ar Rīgas pilsētu</a:t>
            </a:r>
            <a:endParaRPr lang="lv-LV" sz="2100" dirty="0">
              <a:latin typeface="Tahoma" panose="020B0604030504040204" pitchFamily="34" charset="0"/>
              <a:ea typeface="Tahoma" panose="020B0604030504040204" pitchFamily="34" charset="0"/>
              <a:cs typeface="Tahoma" panose="020B0604030504040204" pitchFamily="34" charset="0"/>
            </a:endParaRPr>
          </a:p>
          <a:p>
            <a:pPr marL="342900" indent="-342900" algn="just">
              <a:spcBef>
                <a:spcPts val="0"/>
              </a:spcBef>
              <a:spcAft>
                <a:spcPts val="1000"/>
              </a:spcAft>
              <a:buClr>
                <a:srgbClr val="00859B"/>
              </a:buClr>
              <a:buFont typeface="Wingdings" panose="05000000000000000000" pitchFamily="2" charset="2"/>
              <a:buChar char="Ø"/>
            </a:pPr>
            <a:r>
              <a:rPr lang="lv-LV" altLang="lv-LV" sz="2100" dirty="0">
                <a:solidFill>
                  <a:srgbClr val="00859B"/>
                </a:solidFill>
                <a:latin typeface="Tahoma" panose="020B0604030504040204" pitchFamily="34" charset="0"/>
                <a:ea typeface="Tahoma" panose="020B0604030504040204" pitchFamily="34" charset="0"/>
                <a:cs typeface="Tahoma" panose="020B0604030504040204" pitchFamily="34" charset="0"/>
              </a:rPr>
              <a:t>Apjoms: </a:t>
            </a:r>
            <a:r>
              <a:rPr lang="lv-LV" altLang="lv-LV" sz="2100" dirty="0">
                <a:latin typeface="Tahoma" panose="020B0604030504040204" pitchFamily="34" charset="0"/>
                <a:ea typeface="Tahoma" panose="020B0604030504040204" pitchFamily="34" charset="0"/>
                <a:cs typeface="Tahoma" panose="020B0604030504040204" pitchFamily="34" charset="0"/>
              </a:rPr>
              <a:t>		</a:t>
            </a:r>
            <a:r>
              <a:rPr lang="lv-LV" altLang="lv-LV" sz="1900" dirty="0">
                <a:latin typeface="Tahoma" panose="020B0604030504040204" pitchFamily="34" charset="0"/>
                <a:ea typeface="Tahoma" panose="020B0604030504040204" pitchFamily="34" charset="0"/>
                <a:cs typeface="Tahoma" panose="020B0604030504040204" pitchFamily="34" charset="0"/>
              </a:rPr>
              <a:t>nepārsniedzot 100 dzīvokļus novados</a:t>
            </a:r>
          </a:p>
          <a:p>
            <a:pPr algn="just">
              <a:spcBef>
                <a:spcPts val="0"/>
              </a:spcBef>
              <a:spcAft>
                <a:spcPts val="1000"/>
              </a:spcAft>
              <a:buClr>
                <a:srgbClr val="00859B"/>
              </a:buClr>
            </a:pPr>
            <a:r>
              <a:rPr lang="lv-LV" altLang="lv-LV" sz="1900" dirty="0">
                <a:latin typeface="Tahoma" panose="020B0604030504040204" pitchFamily="34" charset="0"/>
                <a:ea typeface="Tahoma" panose="020B0604030504040204" pitchFamily="34" charset="0"/>
                <a:cs typeface="Tahoma" panose="020B0604030504040204" pitchFamily="34" charset="0"/>
              </a:rPr>
              <a:t>			nepārsniedzot 150 republikas nozīmes pilsētā</a:t>
            </a:r>
            <a:r>
              <a:rPr lang="lv-LV" altLang="lv-LV" sz="2100" dirty="0">
                <a:latin typeface="Tahoma" panose="020B0604030504040204" pitchFamily="34" charset="0"/>
                <a:ea typeface="Tahoma" panose="020B0604030504040204" pitchFamily="34" charset="0"/>
                <a:cs typeface="Tahoma" panose="020B0604030504040204" pitchFamily="34" charset="0"/>
              </a:rPr>
              <a:t>s </a:t>
            </a:r>
          </a:p>
          <a:p>
            <a:pPr marL="342900" indent="-342900" algn="just">
              <a:spcBef>
                <a:spcPts val="0"/>
              </a:spcBef>
              <a:spcAft>
                <a:spcPts val="1000"/>
              </a:spcAft>
              <a:buClr>
                <a:srgbClr val="00859B"/>
              </a:buClr>
              <a:buFont typeface="Wingdings" panose="05000000000000000000" pitchFamily="2" charset="2"/>
              <a:buChar char="Ø"/>
            </a:pPr>
            <a:r>
              <a:rPr lang="lv-LV" altLang="lv-LV" sz="2100" dirty="0">
                <a:solidFill>
                  <a:srgbClr val="00859B"/>
                </a:solidFill>
                <a:latin typeface="Tahoma" panose="020B0604030504040204" pitchFamily="34" charset="0"/>
                <a:ea typeface="Tahoma" panose="020B0604030504040204" pitchFamily="34" charset="0"/>
                <a:cs typeface="Tahoma" panose="020B0604030504040204" pitchFamily="34" charset="0"/>
              </a:rPr>
              <a:t>Administratīvās izmaksas: </a:t>
            </a:r>
            <a:r>
              <a:rPr lang="lv-LV" altLang="lv-LV" sz="1900" dirty="0">
                <a:latin typeface="Tahoma" panose="020B0604030504040204" pitchFamily="34" charset="0"/>
                <a:ea typeface="Tahoma" panose="020B0604030504040204" pitchFamily="34" charset="0"/>
                <a:cs typeface="Tahoma" panose="020B0604030504040204" pitchFamily="34" charset="0"/>
              </a:rPr>
              <a:t>0,75% no piešķirtā finansējuma apjoma gadā</a:t>
            </a:r>
            <a:endParaRPr lang="lv-LV" altLang="lv-LV" sz="2100" dirty="0">
              <a:latin typeface="Tahoma" panose="020B0604030504040204" pitchFamily="34" charset="0"/>
              <a:ea typeface="Tahoma" panose="020B0604030504040204" pitchFamily="34" charset="0"/>
              <a:cs typeface="Tahoma" panose="020B0604030504040204" pitchFamily="34" charset="0"/>
            </a:endParaRPr>
          </a:p>
        </p:txBody>
      </p:sp>
      <p:sp>
        <p:nvSpPr>
          <p:cNvPr id="19462" name="Slide Number Placeholder 5"/>
          <p:cNvSpPr>
            <a:spLocks noGrp="1"/>
          </p:cNvSpPr>
          <p:nvPr>
            <p:ph type="sldNum" sz="quarter" idx="13"/>
          </p:nvPr>
        </p:nvSpPr>
        <p:spPr bwMode="auto">
          <a:xfrm>
            <a:off x="8484124" y="6324599"/>
            <a:ext cx="355076" cy="3495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263BDEF-053E-47D8-92BB-1CD713DB53D0}" type="slidenum">
              <a:rPr lang="en-US" altLang="lv-LV" smtClean="0"/>
              <a:pPr/>
              <a:t>15</a:t>
            </a:fld>
            <a:endParaRPr lang="en-US" altLang="lv-LV" dirty="0"/>
          </a:p>
        </p:txBody>
      </p:sp>
    </p:spTree>
    <p:extLst>
      <p:ext uri="{BB962C8B-B14F-4D97-AF65-F5344CB8AC3E}">
        <p14:creationId xmlns:p14="http://schemas.microsoft.com/office/powerpoint/2010/main" val="55704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77374" y="381000"/>
            <a:ext cx="6409426" cy="1036638"/>
          </a:xfrm>
        </p:spPr>
        <p:txBody>
          <a:bodyPr>
            <a:noAutofit/>
          </a:bodyPr>
          <a:lstStyle/>
          <a:p>
            <a:pPr algn="ctr"/>
            <a:r>
              <a:rPr lang="lv-LV" altLang="lv-LV" sz="2800" dirty="0">
                <a:latin typeface="Tahoma" panose="020B0604030504040204" pitchFamily="34" charset="0"/>
                <a:ea typeface="Tahoma" panose="020B0604030504040204" pitchFamily="34" charset="0"/>
                <a:cs typeface="Tahoma" panose="020B0604030504040204" pitchFamily="34" charset="0"/>
              </a:rPr>
              <a:t>Atbalsta programmas nosacījumi atbalstītām ēkām un īrniekiem</a:t>
            </a:r>
          </a:p>
        </p:txBody>
      </p:sp>
      <p:sp>
        <p:nvSpPr>
          <p:cNvPr id="19459" name="Content Placeholder 2"/>
          <p:cNvSpPr>
            <a:spLocks noGrp="1"/>
          </p:cNvSpPr>
          <p:nvPr>
            <p:ph idx="1"/>
          </p:nvPr>
        </p:nvSpPr>
        <p:spPr>
          <a:xfrm>
            <a:off x="177421" y="1752602"/>
            <a:ext cx="8509381" cy="4730085"/>
          </a:xfrm>
        </p:spPr>
        <p:txBody>
          <a:bodyPr>
            <a:normAutofit/>
          </a:bodyPr>
          <a:lstStyle/>
          <a:p>
            <a:pPr algn="just">
              <a:spcBef>
                <a:spcPts val="0"/>
              </a:spcBef>
              <a:spcAft>
                <a:spcPts val="1000"/>
              </a:spcAft>
              <a:buClr>
                <a:srgbClr val="00859B"/>
              </a:buClr>
            </a:pPr>
            <a:r>
              <a:rPr lang="lv-LV" altLang="lv-LV" sz="2200" b="1" dirty="0">
                <a:solidFill>
                  <a:srgbClr val="00859B"/>
                </a:solidFill>
                <a:latin typeface="Tahoma" panose="020B0604030504040204" pitchFamily="34" charset="0"/>
                <a:ea typeface="Tahoma" panose="020B0604030504040204" pitchFamily="34" charset="0"/>
                <a:cs typeface="Tahoma" panose="020B0604030504040204" pitchFamily="34" charset="0"/>
              </a:rPr>
              <a:t>Prasības ēkām:</a:t>
            </a:r>
          </a:p>
          <a:p>
            <a:pPr marL="342900" indent="-342900" algn="just">
              <a:spcBef>
                <a:spcPts val="0"/>
              </a:spcBef>
              <a:spcAft>
                <a:spcPts val="1000"/>
              </a:spcAft>
              <a:buClr>
                <a:srgbClr val="00859B"/>
              </a:buClr>
              <a:buFont typeface="Wingdings" panose="05000000000000000000" pitchFamily="2" charset="2"/>
              <a:buChar char="Ø"/>
            </a:pPr>
            <a:r>
              <a:rPr lang="lv-LV" altLang="lv-LV" sz="1600" dirty="0">
                <a:latin typeface="Tahoma" panose="020B0604030504040204" pitchFamily="34" charset="0"/>
                <a:ea typeface="Tahoma" panose="020B0604030504040204" pitchFamily="34" charset="0"/>
                <a:cs typeface="Tahoma" panose="020B0604030504040204" pitchFamily="34" charset="0"/>
              </a:rPr>
              <a:t>Būvniecības izmaksas lietderīgajai platībai:  	līdz 1600 euro/m</a:t>
            </a:r>
            <a:r>
              <a:rPr lang="lv-LV" altLang="lv-LV" sz="1600" baseline="30000" dirty="0">
                <a:latin typeface="Tahoma" panose="020B0604030504040204" pitchFamily="34" charset="0"/>
                <a:ea typeface="Tahoma" panose="020B0604030504040204" pitchFamily="34" charset="0"/>
                <a:cs typeface="Tahoma" panose="020B0604030504040204" pitchFamily="34" charset="0"/>
              </a:rPr>
              <a:t>2</a:t>
            </a:r>
            <a:r>
              <a:rPr lang="lv-LV" altLang="lv-LV" sz="1600" dirty="0">
                <a:latin typeface="Tahoma" panose="020B0604030504040204" pitchFamily="34" charset="0"/>
                <a:ea typeface="Tahoma" panose="020B0604030504040204" pitchFamily="34" charset="0"/>
                <a:cs typeface="Tahoma" panose="020B0604030504040204" pitchFamily="34" charset="0"/>
              </a:rPr>
              <a:t> vai 2080 euro/m</a:t>
            </a:r>
            <a:r>
              <a:rPr lang="lv-LV" altLang="lv-LV" sz="1600" baseline="30000" dirty="0">
                <a:latin typeface="Tahoma" panose="020B0604030504040204" pitchFamily="34" charset="0"/>
                <a:ea typeface="Tahoma" panose="020B0604030504040204" pitchFamily="34" charset="0"/>
                <a:cs typeface="Tahoma" panose="020B0604030504040204" pitchFamily="34" charset="0"/>
              </a:rPr>
              <a:t>2</a:t>
            </a:r>
            <a:endParaRPr lang="lv-LV" altLang="lv-LV" sz="1600" dirty="0">
              <a:latin typeface="Tahoma" panose="020B0604030504040204" pitchFamily="34" charset="0"/>
              <a:ea typeface="Tahoma" panose="020B0604030504040204" pitchFamily="34" charset="0"/>
              <a:cs typeface="Tahoma" panose="020B0604030504040204" pitchFamily="34" charset="0"/>
            </a:endParaRPr>
          </a:p>
          <a:p>
            <a:pPr marL="342900" indent="-342900" algn="just">
              <a:spcBef>
                <a:spcPts val="0"/>
              </a:spcBef>
              <a:spcAft>
                <a:spcPts val="1000"/>
              </a:spcAft>
              <a:buClr>
                <a:srgbClr val="00859B"/>
              </a:buClr>
              <a:buFont typeface="Wingdings" panose="05000000000000000000" pitchFamily="2" charset="2"/>
              <a:buChar char="Ø"/>
            </a:pPr>
            <a:r>
              <a:rPr lang="lv-LV" altLang="lv-LV" sz="1600" dirty="0">
                <a:latin typeface="Tahoma" panose="020B0604030504040204" pitchFamily="34" charset="0"/>
                <a:ea typeface="Tahoma" panose="020B0604030504040204" pitchFamily="34" charset="0"/>
                <a:cs typeface="Tahoma" panose="020B0604030504040204" pitchFamily="34" charset="0"/>
              </a:rPr>
              <a:t>Energoefektivitāte: 		  	A energoefektivitātes klase</a:t>
            </a:r>
          </a:p>
          <a:p>
            <a:pPr marL="342900" indent="-342900" algn="just">
              <a:spcBef>
                <a:spcPts val="0"/>
              </a:spcBef>
              <a:spcAft>
                <a:spcPts val="1000"/>
              </a:spcAft>
              <a:buClr>
                <a:srgbClr val="00859B"/>
              </a:buClr>
              <a:buFont typeface="Wingdings" panose="05000000000000000000" pitchFamily="2" charset="2"/>
              <a:buChar char="Ø"/>
            </a:pPr>
            <a:r>
              <a:rPr lang="lv-LV" altLang="lv-LV" sz="1600" dirty="0">
                <a:latin typeface="Tahoma" panose="020B0604030504040204" pitchFamily="34" charset="0"/>
                <a:ea typeface="Tahoma" panose="020B0604030504040204" pitchFamily="34" charset="0"/>
                <a:cs typeface="Tahoma" panose="020B0604030504040204" pitchFamily="34" charset="0"/>
              </a:rPr>
              <a:t>Obligāts būves apsaimniekošanas un uzturēšanas plāns</a:t>
            </a:r>
          </a:p>
          <a:p>
            <a:pPr marL="342900" indent="-342900" algn="just">
              <a:spcBef>
                <a:spcPts val="0"/>
              </a:spcBef>
              <a:spcAft>
                <a:spcPts val="1000"/>
              </a:spcAft>
              <a:buClr>
                <a:srgbClr val="00859B"/>
              </a:buClr>
              <a:buFont typeface="Wingdings" panose="05000000000000000000" pitchFamily="2" charset="2"/>
              <a:buChar char="Ø"/>
            </a:pPr>
            <a:r>
              <a:rPr lang="lv-LV" altLang="lv-LV" sz="1600" dirty="0">
                <a:latin typeface="Tahoma" panose="020B0604030504040204" pitchFamily="34" charset="0"/>
                <a:ea typeface="Tahoma" panose="020B0604030504040204" pitchFamily="34" charset="0"/>
                <a:cs typeface="Tahoma" panose="020B0604030504040204" pitchFamily="34" charset="0"/>
              </a:rPr>
              <a:t>Aizpildīta īres ēka 90% apmērā gada laikā no nodošanas ekspluatācijā</a:t>
            </a:r>
          </a:p>
          <a:p>
            <a:pPr marL="342900" indent="-342900" algn="just">
              <a:spcBef>
                <a:spcPts val="0"/>
              </a:spcBef>
              <a:spcAft>
                <a:spcPts val="1000"/>
              </a:spcAft>
              <a:buClr>
                <a:srgbClr val="00859B"/>
              </a:buClr>
              <a:buFont typeface="Wingdings" panose="05000000000000000000" pitchFamily="2" charset="2"/>
              <a:buChar char="Ø"/>
            </a:pPr>
            <a:r>
              <a:rPr lang="lv-LV" altLang="lv-LV" sz="1600" dirty="0">
                <a:latin typeface="Tahoma" panose="020B0604030504040204" pitchFamily="34" charset="0"/>
                <a:ea typeface="Tahoma" panose="020B0604030504040204" pitchFamily="34" charset="0"/>
                <a:cs typeface="Tahoma" panose="020B0604030504040204" pitchFamily="34" charset="0"/>
              </a:rPr>
              <a:t>Īres maksa + apsaimniekošanas izmaksas nedrīkst pārsniegt  </a:t>
            </a:r>
            <a:r>
              <a:rPr lang="lv-LV" altLang="lv-LV" sz="1600" b="1" dirty="0">
                <a:solidFill>
                  <a:srgbClr val="00859B"/>
                </a:solidFill>
                <a:latin typeface="Tahoma" panose="020B0604030504040204" pitchFamily="34" charset="0"/>
                <a:ea typeface="Tahoma" panose="020B0604030504040204" pitchFamily="34" charset="0"/>
                <a:cs typeface="Tahoma" panose="020B0604030504040204" pitchFamily="34" charset="0"/>
              </a:rPr>
              <a:t>6 EUR/m</a:t>
            </a:r>
            <a:r>
              <a:rPr lang="lv-LV" altLang="lv-LV" sz="1600" b="1" baseline="30000" dirty="0">
                <a:solidFill>
                  <a:srgbClr val="00859B"/>
                </a:solidFill>
                <a:latin typeface="Tahoma" panose="020B0604030504040204" pitchFamily="34" charset="0"/>
                <a:ea typeface="Tahoma" panose="020B0604030504040204" pitchFamily="34" charset="0"/>
                <a:cs typeface="Tahoma" panose="020B0604030504040204" pitchFamily="34" charset="0"/>
              </a:rPr>
              <a:t>2</a:t>
            </a:r>
          </a:p>
          <a:p>
            <a:pPr algn="just">
              <a:spcBef>
                <a:spcPts val="0"/>
              </a:spcBef>
              <a:spcAft>
                <a:spcPts val="1000"/>
              </a:spcAft>
              <a:buClr>
                <a:srgbClr val="00859B"/>
              </a:buClr>
            </a:pPr>
            <a:endParaRPr lang="lv-LV" altLang="lv-LV" sz="1600" baseline="30000" dirty="0">
              <a:latin typeface="Tahoma" panose="020B0604030504040204" pitchFamily="34" charset="0"/>
              <a:ea typeface="Tahoma" panose="020B0604030504040204" pitchFamily="34" charset="0"/>
              <a:cs typeface="Tahoma" panose="020B0604030504040204" pitchFamily="34" charset="0"/>
            </a:endParaRPr>
          </a:p>
          <a:p>
            <a:pPr algn="just">
              <a:spcBef>
                <a:spcPts val="0"/>
              </a:spcBef>
              <a:spcAft>
                <a:spcPts val="1000"/>
              </a:spcAft>
              <a:buClr>
                <a:srgbClr val="00859B"/>
              </a:buClr>
            </a:pPr>
            <a:r>
              <a:rPr lang="lv-LV" altLang="lv-LV" sz="2200" b="1" dirty="0">
                <a:solidFill>
                  <a:srgbClr val="00859B"/>
                </a:solidFill>
                <a:latin typeface="Tahoma" panose="020B0604030504040204" pitchFamily="34" charset="0"/>
                <a:ea typeface="Tahoma" panose="020B0604030504040204" pitchFamily="34" charset="0"/>
                <a:cs typeface="Tahoma" panose="020B0604030504040204" pitchFamily="34" charset="0"/>
              </a:rPr>
              <a:t>Prasības īrniekiem:</a:t>
            </a:r>
          </a:p>
          <a:p>
            <a:pPr marL="342900" indent="-342900" algn="just">
              <a:spcBef>
                <a:spcPts val="0"/>
              </a:spcBef>
              <a:spcAft>
                <a:spcPts val="1000"/>
              </a:spcAft>
              <a:buClr>
                <a:srgbClr val="00859B"/>
              </a:buClr>
              <a:buFont typeface="Wingdings" panose="05000000000000000000" pitchFamily="2" charset="2"/>
              <a:buChar char="Ø"/>
            </a:pPr>
            <a:r>
              <a:rPr lang="lv-LV" altLang="lv-LV" sz="1700">
                <a:latin typeface="Tahoma" panose="020B0604030504040204" pitchFamily="34" charset="0"/>
                <a:ea typeface="Tahoma" panose="020B0604030504040204" pitchFamily="34" charset="0"/>
                <a:cs typeface="Tahoma" panose="020B0604030504040204" pitchFamily="34" charset="0"/>
              </a:rPr>
              <a:t>Ne </a:t>
            </a:r>
            <a:r>
              <a:rPr lang="lv-LV" altLang="lv-LV" sz="1700" dirty="0">
                <a:latin typeface="Tahoma" panose="020B0604030504040204" pitchFamily="34" charset="0"/>
                <a:ea typeface="Tahoma" panose="020B0604030504040204" pitchFamily="34" charset="0"/>
                <a:cs typeface="Tahoma" panose="020B0604030504040204" pitchFamily="34" charset="0"/>
              </a:rPr>
              <a:t>mazāk kā 90% no dzīvokļiem izīrēts kvalificētiem speciālistiem vai speciālistam, kas veic ar valsts vai pašvaldības funkciju nodrošināšanu saistītu pārvaldes uzdevumu jomā</a:t>
            </a:r>
          </a:p>
        </p:txBody>
      </p:sp>
      <p:sp>
        <p:nvSpPr>
          <p:cNvPr id="19462" name="Slide Number Placeholder 5"/>
          <p:cNvSpPr>
            <a:spLocks noGrp="1"/>
          </p:cNvSpPr>
          <p:nvPr>
            <p:ph type="sldNum" sz="quarter" idx="13"/>
          </p:nvPr>
        </p:nvSpPr>
        <p:spPr bwMode="auto">
          <a:xfrm>
            <a:off x="8455843" y="6324600"/>
            <a:ext cx="383357"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263BDEF-053E-47D8-92BB-1CD713DB53D0}" type="slidenum">
              <a:rPr lang="en-US" altLang="lv-LV" smtClean="0"/>
              <a:pPr/>
              <a:t>16</a:t>
            </a:fld>
            <a:endParaRPr lang="en-US" altLang="lv-LV"/>
          </a:p>
        </p:txBody>
      </p:sp>
    </p:spTree>
    <p:extLst>
      <p:ext uri="{BB962C8B-B14F-4D97-AF65-F5344CB8AC3E}">
        <p14:creationId xmlns:p14="http://schemas.microsoft.com/office/powerpoint/2010/main" val="3903440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77374" y="381000"/>
            <a:ext cx="6409426" cy="1036638"/>
          </a:xfrm>
        </p:spPr>
        <p:txBody>
          <a:bodyPr>
            <a:noAutofit/>
          </a:bodyPr>
          <a:lstStyle/>
          <a:p>
            <a:pPr algn="ctr"/>
            <a:r>
              <a:rPr lang="lv-LV" altLang="lv-LV" sz="2800" dirty="0">
                <a:latin typeface="Tahoma" panose="020B0604030504040204" pitchFamily="34" charset="0"/>
                <a:ea typeface="Tahoma" panose="020B0604030504040204" pitchFamily="34" charset="0"/>
                <a:cs typeface="Tahoma" panose="020B0604030504040204" pitchFamily="34" charset="0"/>
              </a:rPr>
              <a:t>Kritēriji projektu pieteikumu atlasei</a:t>
            </a:r>
          </a:p>
        </p:txBody>
      </p:sp>
      <p:sp>
        <p:nvSpPr>
          <p:cNvPr id="19459" name="Content Placeholder 2"/>
          <p:cNvSpPr>
            <a:spLocks noGrp="1"/>
          </p:cNvSpPr>
          <p:nvPr>
            <p:ph idx="1"/>
          </p:nvPr>
        </p:nvSpPr>
        <p:spPr>
          <a:xfrm>
            <a:off x="541312" y="1584764"/>
            <a:ext cx="8390588" cy="5305134"/>
          </a:xfrm>
        </p:spPr>
        <p:txBody>
          <a:bodyPr>
            <a:normAutofit fontScale="92500" lnSpcReduction="10000"/>
          </a:bodyPr>
          <a:lstStyle/>
          <a:p>
            <a:pPr algn="just">
              <a:spcBef>
                <a:spcPts val="0"/>
              </a:spcBef>
              <a:spcAft>
                <a:spcPts val="1000"/>
              </a:spcAft>
            </a:pPr>
            <a:r>
              <a:rPr lang="lv-LV" altLang="lv-LV" b="1" dirty="0">
                <a:solidFill>
                  <a:srgbClr val="00859B"/>
                </a:solidFill>
                <a:latin typeface="Tahoma" panose="020B0604030504040204" pitchFamily="34" charset="0"/>
                <a:ea typeface="Tahoma" panose="020B0604030504040204" pitchFamily="34" charset="0"/>
                <a:cs typeface="Tahoma" panose="020B0604030504040204" pitchFamily="34" charset="0"/>
              </a:rPr>
              <a:t>Atbilstoši iegūtajiem punktiem šādās kategorijās:</a:t>
            </a:r>
          </a:p>
          <a:p>
            <a:pPr marL="1104900" lvl="1" indent="-342900" algn="just">
              <a:spcBef>
                <a:spcPts val="0"/>
              </a:spcBef>
              <a:spcAft>
                <a:spcPts val="1000"/>
              </a:spcAft>
              <a:buClr>
                <a:srgbClr val="00859B"/>
              </a:buClr>
              <a:buFont typeface="Wingdings" panose="05000000000000000000" pitchFamily="2" charset="2"/>
              <a:buChar char="Ø"/>
            </a:pPr>
            <a:r>
              <a:rPr lang="lv-LV" altLang="lv-LV" dirty="0">
                <a:latin typeface="Tahoma" panose="020B0604030504040204" pitchFamily="34" charset="0"/>
                <a:ea typeface="Tahoma" panose="020B0604030504040204" pitchFamily="34" charset="0"/>
                <a:cs typeface="Tahoma" panose="020B0604030504040204" pitchFamily="34" charset="0"/>
              </a:rPr>
              <a:t>Iedzīvotāju skaita izmaiņas</a:t>
            </a:r>
          </a:p>
          <a:p>
            <a:pPr marL="1104900" lvl="1" indent="-342900" algn="just">
              <a:spcBef>
                <a:spcPts val="0"/>
              </a:spcBef>
              <a:spcAft>
                <a:spcPts val="1000"/>
              </a:spcAft>
              <a:buClr>
                <a:srgbClr val="00859B"/>
              </a:buClr>
              <a:buFont typeface="Wingdings" panose="05000000000000000000" pitchFamily="2" charset="2"/>
              <a:buChar char="Ø"/>
            </a:pPr>
            <a:r>
              <a:rPr lang="lv-LV" altLang="lv-LV" dirty="0">
                <a:latin typeface="Tahoma" panose="020B0604030504040204" pitchFamily="34" charset="0"/>
                <a:ea typeface="Tahoma" panose="020B0604030504040204" pitchFamily="34" charset="0"/>
                <a:cs typeface="Tahoma" panose="020B0604030504040204" pitchFamily="34" charset="0"/>
              </a:rPr>
              <a:t>Bezdarba līmenis</a:t>
            </a:r>
          </a:p>
          <a:p>
            <a:pPr marL="342900" indent="-342900" algn="just">
              <a:spcBef>
                <a:spcPts val="0"/>
              </a:spcBef>
              <a:spcAft>
                <a:spcPts val="1000"/>
              </a:spcAft>
              <a:buFont typeface="Wingdings" panose="05000000000000000000" pitchFamily="2" charset="2"/>
              <a:buChar char="Ø"/>
            </a:pPr>
            <a:endParaRPr lang="lv-LV" altLang="lv-LV" dirty="0">
              <a:latin typeface="Tahoma" panose="020B0604030504040204" pitchFamily="34" charset="0"/>
              <a:ea typeface="Tahoma" panose="020B0604030504040204" pitchFamily="34" charset="0"/>
              <a:cs typeface="Tahoma" panose="020B0604030504040204" pitchFamily="34" charset="0"/>
            </a:endParaRPr>
          </a:p>
          <a:p>
            <a:pPr marL="342900" indent="-342900" algn="just">
              <a:spcBef>
                <a:spcPts val="0"/>
              </a:spcBef>
              <a:spcAft>
                <a:spcPts val="1000"/>
              </a:spcAft>
              <a:buFont typeface="Wingdings" panose="05000000000000000000" pitchFamily="2" charset="2"/>
              <a:buChar char="Ø"/>
            </a:pPr>
            <a:endParaRPr lang="lv-LV" altLang="lv-LV" dirty="0">
              <a:latin typeface="Tahoma" panose="020B0604030504040204" pitchFamily="34" charset="0"/>
              <a:ea typeface="Tahoma" panose="020B0604030504040204" pitchFamily="34" charset="0"/>
              <a:cs typeface="Tahoma" panose="020B0604030504040204" pitchFamily="34" charset="0"/>
            </a:endParaRPr>
          </a:p>
          <a:p>
            <a:pPr marL="342900" indent="-342900" algn="just">
              <a:spcBef>
                <a:spcPts val="0"/>
              </a:spcBef>
              <a:spcAft>
                <a:spcPts val="1000"/>
              </a:spcAft>
              <a:buFont typeface="Wingdings" panose="05000000000000000000" pitchFamily="2" charset="2"/>
              <a:buChar char="Ø"/>
            </a:pPr>
            <a:endParaRPr lang="lv-LV" altLang="lv-LV" dirty="0">
              <a:latin typeface="Tahoma" panose="020B0604030504040204" pitchFamily="34" charset="0"/>
              <a:ea typeface="Tahoma" panose="020B0604030504040204" pitchFamily="34" charset="0"/>
              <a:cs typeface="Tahoma" panose="020B0604030504040204" pitchFamily="34" charset="0"/>
            </a:endParaRPr>
          </a:p>
          <a:p>
            <a:pPr algn="just">
              <a:spcBef>
                <a:spcPts val="0"/>
              </a:spcBef>
              <a:spcAft>
                <a:spcPts val="1000"/>
              </a:spcAft>
            </a:pPr>
            <a:endParaRPr lang="lv-LV" altLang="lv-LV" b="1" dirty="0">
              <a:solidFill>
                <a:srgbClr val="00859B"/>
              </a:solidFill>
              <a:latin typeface="Tahoma" panose="020B0604030504040204" pitchFamily="34" charset="0"/>
              <a:ea typeface="Tahoma" panose="020B0604030504040204" pitchFamily="34" charset="0"/>
              <a:cs typeface="Tahoma" panose="020B0604030504040204" pitchFamily="34" charset="0"/>
            </a:endParaRPr>
          </a:p>
          <a:p>
            <a:pPr algn="just">
              <a:spcBef>
                <a:spcPts val="0"/>
              </a:spcBef>
              <a:spcAft>
                <a:spcPts val="1000"/>
              </a:spcAft>
            </a:pPr>
            <a:endParaRPr lang="lv-LV" altLang="lv-LV" b="1" dirty="0">
              <a:solidFill>
                <a:srgbClr val="00859B"/>
              </a:solidFill>
              <a:latin typeface="Tahoma" panose="020B0604030504040204" pitchFamily="34" charset="0"/>
              <a:ea typeface="Tahoma" panose="020B0604030504040204" pitchFamily="34" charset="0"/>
              <a:cs typeface="Tahoma" panose="020B0604030504040204" pitchFamily="34" charset="0"/>
            </a:endParaRPr>
          </a:p>
          <a:p>
            <a:pPr algn="just">
              <a:spcBef>
                <a:spcPts val="0"/>
              </a:spcBef>
              <a:spcAft>
                <a:spcPts val="1000"/>
              </a:spcAft>
            </a:pPr>
            <a:endParaRPr lang="lv-LV" altLang="lv-LV" b="1" dirty="0">
              <a:solidFill>
                <a:srgbClr val="00859B"/>
              </a:solidFill>
              <a:latin typeface="Tahoma" panose="020B0604030504040204" pitchFamily="34" charset="0"/>
              <a:ea typeface="Tahoma" panose="020B0604030504040204" pitchFamily="34" charset="0"/>
              <a:cs typeface="Tahoma" panose="020B0604030504040204" pitchFamily="34" charset="0"/>
            </a:endParaRPr>
          </a:p>
          <a:p>
            <a:pPr algn="just">
              <a:spcBef>
                <a:spcPts val="0"/>
              </a:spcBef>
              <a:spcAft>
                <a:spcPts val="1000"/>
              </a:spcAft>
            </a:pPr>
            <a:endParaRPr lang="lv-LV" altLang="lv-LV" b="1" dirty="0">
              <a:solidFill>
                <a:srgbClr val="00859B"/>
              </a:solidFill>
              <a:latin typeface="Tahoma" panose="020B0604030504040204" pitchFamily="34" charset="0"/>
              <a:ea typeface="Tahoma" panose="020B0604030504040204" pitchFamily="34" charset="0"/>
              <a:cs typeface="Tahoma" panose="020B0604030504040204" pitchFamily="34" charset="0"/>
            </a:endParaRPr>
          </a:p>
          <a:p>
            <a:pPr algn="just">
              <a:spcBef>
                <a:spcPts val="0"/>
              </a:spcBef>
              <a:spcAft>
                <a:spcPts val="1000"/>
              </a:spcAft>
            </a:pPr>
            <a:endParaRPr lang="lv-LV" altLang="lv-LV" b="1" dirty="0">
              <a:solidFill>
                <a:srgbClr val="00859B"/>
              </a:solidFill>
              <a:latin typeface="Tahoma" panose="020B0604030504040204" pitchFamily="34" charset="0"/>
              <a:ea typeface="Tahoma" panose="020B0604030504040204" pitchFamily="34" charset="0"/>
              <a:cs typeface="Tahoma" panose="020B0604030504040204" pitchFamily="34" charset="0"/>
            </a:endParaRPr>
          </a:p>
          <a:p>
            <a:pPr algn="just">
              <a:spcBef>
                <a:spcPts val="0"/>
              </a:spcBef>
              <a:spcAft>
                <a:spcPts val="1000"/>
              </a:spcAft>
            </a:pPr>
            <a:r>
              <a:rPr lang="lv-LV" altLang="lv-LV" b="1" dirty="0">
                <a:solidFill>
                  <a:srgbClr val="00859B"/>
                </a:solidFill>
                <a:latin typeface="Tahoma" panose="020B0604030504040204" pitchFamily="34" charset="0"/>
                <a:ea typeface="Tahoma" panose="020B0604030504040204" pitchFamily="34" charset="0"/>
                <a:cs typeface="Tahoma" panose="020B0604030504040204" pitchFamily="34" charset="0"/>
              </a:rPr>
              <a:t>Papildu kritēriji vienādu rezultātu gadījumā:</a:t>
            </a:r>
          </a:p>
          <a:p>
            <a:pPr marL="1104900" lvl="1" indent="-342900" algn="just">
              <a:spcBef>
                <a:spcPts val="0"/>
              </a:spcBef>
              <a:spcAft>
                <a:spcPts val="1000"/>
              </a:spcAft>
              <a:buClr>
                <a:srgbClr val="00859B"/>
              </a:buClr>
              <a:buFont typeface="Wingdings" panose="05000000000000000000" pitchFamily="2" charset="2"/>
              <a:buChar char="Ø"/>
            </a:pPr>
            <a:r>
              <a:rPr lang="lv-LV" dirty="0">
                <a:latin typeface="Tahoma" panose="020B0604030504040204" pitchFamily="34" charset="0"/>
                <a:ea typeface="Tahoma" panose="020B0604030504040204" pitchFamily="34" charset="0"/>
                <a:cs typeface="Tahoma" panose="020B0604030504040204" pitchFamily="34" charset="0"/>
              </a:rPr>
              <a:t>Zemākas būvniecības izmaksas uz 1 m</a:t>
            </a:r>
            <a:r>
              <a:rPr lang="lv-LV" baseline="30000" dirty="0">
                <a:latin typeface="Tahoma" panose="020B0604030504040204" pitchFamily="34" charset="0"/>
                <a:ea typeface="Tahoma" panose="020B0604030504040204" pitchFamily="34" charset="0"/>
                <a:cs typeface="Tahoma" panose="020B0604030504040204" pitchFamily="34" charset="0"/>
              </a:rPr>
              <a:t>2</a:t>
            </a:r>
          </a:p>
        </p:txBody>
      </p:sp>
      <p:sp>
        <p:nvSpPr>
          <p:cNvPr id="19462" name="Slide Number Placeholder 5"/>
          <p:cNvSpPr>
            <a:spLocks noGrp="1"/>
          </p:cNvSpPr>
          <p:nvPr>
            <p:ph type="sldNum" sz="quarter" idx="13"/>
          </p:nvPr>
        </p:nvSpPr>
        <p:spPr bwMode="auto">
          <a:xfrm>
            <a:off x="8380429" y="6324600"/>
            <a:ext cx="458771"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263BDEF-053E-47D8-92BB-1CD713DB53D0}" type="slidenum">
              <a:rPr lang="en-US" altLang="lv-LV" smtClean="0"/>
              <a:pPr/>
              <a:t>17</a:t>
            </a:fld>
            <a:endParaRPr lang="en-US" altLang="lv-LV" dirty="0"/>
          </a:p>
        </p:txBody>
      </p:sp>
      <p:graphicFrame>
        <p:nvGraphicFramePr>
          <p:cNvPr id="2" name="Table 1"/>
          <p:cNvGraphicFramePr>
            <a:graphicFrameLocks noGrp="1"/>
          </p:cNvGraphicFramePr>
          <p:nvPr>
            <p:extLst>
              <p:ext uri="{D42A27DB-BD31-4B8C-83A1-F6EECF244321}">
                <p14:modId xmlns:p14="http://schemas.microsoft.com/office/powerpoint/2010/main" val="487284934"/>
              </p:ext>
            </p:extLst>
          </p:nvPr>
        </p:nvGraphicFramePr>
        <p:xfrm>
          <a:off x="634701" y="2878208"/>
          <a:ext cx="8052100" cy="2542203"/>
        </p:xfrm>
        <a:graphic>
          <a:graphicData uri="http://schemas.openxmlformats.org/drawingml/2006/table">
            <a:tbl>
              <a:tblPr firstRow="1" bandRow="1">
                <a:tableStyleId>{5C22544A-7EE6-4342-B048-85BDC9FD1C3A}</a:tableStyleId>
              </a:tblPr>
              <a:tblGrid>
                <a:gridCol w="1322115">
                  <a:extLst>
                    <a:ext uri="{9D8B030D-6E8A-4147-A177-3AD203B41FA5}">
                      <a16:colId xmlns:a16="http://schemas.microsoft.com/office/drawing/2014/main" val="3004687340"/>
                    </a:ext>
                  </a:extLst>
                </a:gridCol>
                <a:gridCol w="2340864">
                  <a:extLst>
                    <a:ext uri="{9D8B030D-6E8A-4147-A177-3AD203B41FA5}">
                      <a16:colId xmlns:a16="http://schemas.microsoft.com/office/drawing/2014/main" val="2834928548"/>
                    </a:ext>
                  </a:extLst>
                </a:gridCol>
                <a:gridCol w="676656">
                  <a:extLst>
                    <a:ext uri="{9D8B030D-6E8A-4147-A177-3AD203B41FA5}">
                      <a16:colId xmlns:a16="http://schemas.microsoft.com/office/drawing/2014/main" val="1758027983"/>
                    </a:ext>
                  </a:extLst>
                </a:gridCol>
                <a:gridCol w="1517904">
                  <a:extLst>
                    <a:ext uri="{9D8B030D-6E8A-4147-A177-3AD203B41FA5}">
                      <a16:colId xmlns:a16="http://schemas.microsoft.com/office/drawing/2014/main" val="1100992694"/>
                    </a:ext>
                  </a:extLst>
                </a:gridCol>
                <a:gridCol w="2194561">
                  <a:extLst>
                    <a:ext uri="{9D8B030D-6E8A-4147-A177-3AD203B41FA5}">
                      <a16:colId xmlns:a16="http://schemas.microsoft.com/office/drawing/2014/main" val="1507613447"/>
                    </a:ext>
                  </a:extLst>
                </a:gridCol>
              </a:tblGrid>
              <a:tr h="502853">
                <a:tc>
                  <a:txBody>
                    <a:bodyPr/>
                    <a:lstStyle/>
                    <a:p>
                      <a:pPr algn="ctr"/>
                      <a:r>
                        <a:rPr lang="lv-LV" sz="1200" dirty="0">
                          <a:latin typeface="Tahoma" panose="020B0604030504040204" pitchFamily="34" charset="0"/>
                          <a:ea typeface="Tahoma" panose="020B0604030504040204" pitchFamily="34" charset="0"/>
                          <a:cs typeface="Tahoma" panose="020B0604030504040204" pitchFamily="34" charset="0"/>
                        </a:rPr>
                        <a:t>Punktu skaits</a:t>
                      </a:r>
                    </a:p>
                  </a:txBody>
                  <a:tcPr>
                    <a:solidFill>
                      <a:srgbClr val="00859B"/>
                    </a:solidFill>
                  </a:tcPr>
                </a:tc>
                <a:tc>
                  <a:txBody>
                    <a:bodyPr/>
                    <a:lstStyle/>
                    <a:p>
                      <a:pPr algn="ctr"/>
                      <a:r>
                        <a:rPr lang="lv-LV" sz="1200" dirty="0">
                          <a:latin typeface="Tahoma" panose="020B0604030504040204" pitchFamily="34" charset="0"/>
                          <a:ea typeface="Tahoma" panose="020B0604030504040204" pitchFamily="34" charset="0"/>
                          <a:cs typeface="Tahoma" panose="020B0604030504040204" pitchFamily="34" charset="0"/>
                        </a:rPr>
                        <a:t>Iedzīvotāju skaita izmaiņas pēdējos 5 gados (%)</a:t>
                      </a:r>
                    </a:p>
                  </a:txBody>
                  <a:tcPr>
                    <a:solidFill>
                      <a:srgbClr val="00859B"/>
                    </a:solidFill>
                  </a:tcPr>
                </a:tc>
                <a:tc>
                  <a:txBody>
                    <a:bodyPr/>
                    <a:lstStyle/>
                    <a:p>
                      <a:pPr algn="ctr"/>
                      <a:endParaRPr lang="lv-LV" sz="1200" dirty="0">
                        <a:latin typeface="Tahoma" panose="020B0604030504040204" pitchFamily="34" charset="0"/>
                        <a:ea typeface="Tahoma" panose="020B0604030504040204" pitchFamily="34" charset="0"/>
                        <a:cs typeface="Tahoma" panose="020B0604030504040204" pitchFamily="34" charset="0"/>
                      </a:endParaRPr>
                    </a:p>
                  </a:txBody>
                  <a:tcPr>
                    <a:noFill/>
                  </a:tcPr>
                </a:tc>
                <a:tc>
                  <a:txBody>
                    <a:bodyPr/>
                    <a:lstStyle/>
                    <a:p>
                      <a:pPr algn="ctr"/>
                      <a:r>
                        <a:rPr lang="lv-LV" sz="1200" dirty="0">
                          <a:latin typeface="Tahoma" panose="020B0604030504040204" pitchFamily="34" charset="0"/>
                          <a:ea typeface="Tahoma" panose="020B0604030504040204" pitchFamily="34" charset="0"/>
                          <a:cs typeface="Tahoma" panose="020B0604030504040204" pitchFamily="34" charset="0"/>
                        </a:rPr>
                        <a:t>Punktu skaits</a:t>
                      </a:r>
                    </a:p>
                  </a:txBody>
                  <a:tcPr>
                    <a:solidFill>
                      <a:srgbClr val="00859B"/>
                    </a:solidFill>
                  </a:tcPr>
                </a:tc>
                <a:tc>
                  <a:txBody>
                    <a:bodyPr/>
                    <a:lstStyle/>
                    <a:p>
                      <a:pPr algn="ctr"/>
                      <a:r>
                        <a:rPr lang="lv-LV" sz="1200" dirty="0">
                          <a:latin typeface="Tahoma" panose="020B0604030504040204" pitchFamily="34" charset="0"/>
                          <a:ea typeface="Tahoma" panose="020B0604030504040204" pitchFamily="34" charset="0"/>
                          <a:cs typeface="Tahoma" panose="020B0604030504040204" pitchFamily="34" charset="0"/>
                        </a:rPr>
                        <a:t>Bezdarba līmenis (%)</a:t>
                      </a:r>
                    </a:p>
                  </a:txBody>
                  <a:tcPr>
                    <a:solidFill>
                      <a:srgbClr val="00859B"/>
                    </a:solidFill>
                  </a:tcPr>
                </a:tc>
                <a:extLst>
                  <a:ext uri="{0D108BD9-81ED-4DB2-BD59-A6C34878D82A}">
                    <a16:rowId xmlns:a16="http://schemas.microsoft.com/office/drawing/2014/main" val="1511346051"/>
                  </a:ext>
                </a:extLst>
              </a:tr>
              <a:tr h="407870">
                <a:tc>
                  <a:txBody>
                    <a:bodyPr/>
                    <a:lstStyle/>
                    <a:p>
                      <a:pPr algn="ctr" fontAlgn="b"/>
                      <a:r>
                        <a:rPr lang="lv-LV"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a:t>
                      </a:r>
                    </a:p>
                  </a:txBody>
                  <a:tcPr marL="9525" marR="9525" marT="9525" marB="0" anchor="ctr">
                    <a:solidFill>
                      <a:srgbClr val="00859B">
                        <a:alpha val="50000"/>
                      </a:srgbClr>
                    </a:solidFill>
                  </a:tcPr>
                </a:tc>
                <a:tc>
                  <a:txBody>
                    <a:bodyPr/>
                    <a:lstStyle/>
                    <a:p>
                      <a:pPr algn="ctr"/>
                      <a:r>
                        <a:rPr lang="lv-LV" dirty="0">
                          <a:latin typeface="Tahoma" panose="020B0604030504040204" pitchFamily="34" charset="0"/>
                          <a:ea typeface="Tahoma" panose="020B0604030504040204" pitchFamily="34" charset="0"/>
                          <a:cs typeface="Tahoma" panose="020B0604030504040204" pitchFamily="34" charset="0"/>
                        </a:rPr>
                        <a:t>Līdz -7%</a:t>
                      </a:r>
                    </a:p>
                  </a:txBody>
                  <a:tcPr>
                    <a:solidFill>
                      <a:srgbClr val="00859B">
                        <a:alpha val="50000"/>
                      </a:srgbClr>
                    </a:solidFill>
                  </a:tcPr>
                </a:tc>
                <a:tc>
                  <a:txBody>
                    <a:bodyPr/>
                    <a:lstStyle/>
                    <a:p>
                      <a:pPr algn="ctr"/>
                      <a:endParaRPr lang="lv-LV" dirty="0"/>
                    </a:p>
                  </a:txBody>
                  <a:tcPr>
                    <a:noFill/>
                  </a:tcPr>
                </a:tc>
                <a:tc>
                  <a:txBody>
                    <a:bodyPr/>
                    <a:lstStyle/>
                    <a:p>
                      <a:pPr algn="ctr" fontAlgn="b"/>
                      <a:r>
                        <a:rPr lang="lv-LV"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a:t>
                      </a:r>
                    </a:p>
                  </a:txBody>
                  <a:tcPr marL="9525" marR="9525" marT="9525" marB="0" anchor="ctr">
                    <a:solidFill>
                      <a:srgbClr val="00859B">
                        <a:alpha val="50000"/>
                      </a:srgbClr>
                    </a:solidFill>
                  </a:tcPr>
                </a:tc>
                <a:tc>
                  <a:txBody>
                    <a:bodyPr/>
                    <a:lstStyle/>
                    <a:p>
                      <a:pPr marL="0" algn="ctr" defTabSz="939575" rtl="0" eaLnBrk="1" latinLnBrk="0" hangingPunct="1"/>
                      <a:r>
                        <a:rPr lang="lv-LV" sz="1700" kern="1200" dirty="0">
                          <a:solidFill>
                            <a:schemeClr val="dk1"/>
                          </a:solidFill>
                          <a:latin typeface="Tahoma" panose="020B0604030504040204" pitchFamily="34" charset="0"/>
                          <a:ea typeface="Tahoma" panose="020B0604030504040204" pitchFamily="34" charset="0"/>
                          <a:cs typeface="Tahoma" panose="020B0604030504040204" pitchFamily="34" charset="0"/>
                        </a:rPr>
                        <a:t>Līdz 6,8%</a:t>
                      </a:r>
                    </a:p>
                  </a:txBody>
                  <a:tcPr>
                    <a:solidFill>
                      <a:srgbClr val="00859B">
                        <a:alpha val="50000"/>
                      </a:srgbClr>
                    </a:solidFill>
                  </a:tcPr>
                </a:tc>
                <a:extLst>
                  <a:ext uri="{0D108BD9-81ED-4DB2-BD59-A6C34878D82A}">
                    <a16:rowId xmlns:a16="http://schemas.microsoft.com/office/drawing/2014/main" val="3682342816"/>
                  </a:ext>
                </a:extLst>
              </a:tr>
              <a:tr h="407870">
                <a:tc>
                  <a:txBody>
                    <a:bodyPr/>
                    <a:lstStyle/>
                    <a:p>
                      <a:pPr algn="ctr" fontAlgn="b"/>
                      <a:r>
                        <a:rPr lang="lv-LV"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a:t>
                      </a:r>
                    </a:p>
                  </a:txBody>
                  <a:tcPr marL="9525" marR="9525" marT="9525" marB="0" anchor="ctr">
                    <a:solidFill>
                      <a:srgbClr val="00859B">
                        <a:alpha val="50000"/>
                      </a:srgbClr>
                    </a:solidFill>
                  </a:tcPr>
                </a:tc>
                <a:tc>
                  <a:txBody>
                    <a:bodyPr/>
                    <a:lstStyle/>
                    <a:p>
                      <a:pPr algn="ctr"/>
                      <a:r>
                        <a:rPr lang="lv-LV" dirty="0">
                          <a:latin typeface="Tahoma" panose="020B0604030504040204" pitchFamily="34" charset="0"/>
                          <a:ea typeface="Tahoma" panose="020B0604030504040204" pitchFamily="34" charset="0"/>
                          <a:cs typeface="Tahoma" panose="020B0604030504040204" pitchFamily="34" charset="0"/>
                        </a:rPr>
                        <a:t>-7,1% </a:t>
                      </a:r>
                      <a:r>
                        <a:rPr lang="lv-LV" sz="1700" kern="1200" dirty="0">
                          <a:solidFill>
                            <a:schemeClr val="dk1"/>
                          </a:solidFill>
                          <a:latin typeface="Tahoma" panose="020B0604030504040204" pitchFamily="34" charset="0"/>
                          <a:ea typeface="Tahoma" panose="020B0604030504040204" pitchFamily="34" charset="0"/>
                          <a:cs typeface="Tahoma" panose="020B0604030504040204" pitchFamily="34" charset="0"/>
                        </a:rPr>
                        <a:t>līdz</a:t>
                      </a:r>
                      <a:r>
                        <a:rPr lang="lv-LV" dirty="0">
                          <a:latin typeface="Tahoma" panose="020B0604030504040204" pitchFamily="34" charset="0"/>
                          <a:ea typeface="Tahoma" panose="020B0604030504040204" pitchFamily="34" charset="0"/>
                          <a:cs typeface="Tahoma" panose="020B0604030504040204" pitchFamily="34" charset="0"/>
                        </a:rPr>
                        <a:t> -10% </a:t>
                      </a:r>
                    </a:p>
                  </a:txBody>
                  <a:tcPr>
                    <a:solidFill>
                      <a:srgbClr val="00859B">
                        <a:alpha val="50000"/>
                      </a:srgbClr>
                    </a:solidFill>
                  </a:tcPr>
                </a:tc>
                <a:tc>
                  <a:txBody>
                    <a:bodyPr/>
                    <a:lstStyle/>
                    <a:p>
                      <a:pPr algn="ctr"/>
                      <a:endParaRPr lang="lv-LV" dirty="0"/>
                    </a:p>
                  </a:txBody>
                  <a:tcPr>
                    <a:noFill/>
                  </a:tcPr>
                </a:tc>
                <a:tc>
                  <a:txBody>
                    <a:bodyPr/>
                    <a:lstStyle/>
                    <a:p>
                      <a:pPr algn="ctr" fontAlgn="b"/>
                      <a:r>
                        <a:rPr lang="lv-LV"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a:t>
                      </a:r>
                    </a:p>
                  </a:txBody>
                  <a:tcPr marL="9525" marR="9525" marT="9525" marB="0" anchor="ctr">
                    <a:solidFill>
                      <a:srgbClr val="00859B">
                        <a:alpha val="50000"/>
                      </a:srgbClr>
                    </a:solidFill>
                  </a:tcPr>
                </a:tc>
                <a:tc>
                  <a:txBody>
                    <a:bodyPr/>
                    <a:lstStyle/>
                    <a:p>
                      <a:pPr marL="0" algn="ctr" defTabSz="939575" rtl="0" eaLnBrk="1" latinLnBrk="0" hangingPunct="1"/>
                      <a:r>
                        <a:rPr lang="lv-LV" sz="1700" kern="1200" dirty="0">
                          <a:solidFill>
                            <a:schemeClr val="dk1"/>
                          </a:solidFill>
                          <a:latin typeface="Tahoma" panose="020B0604030504040204" pitchFamily="34" charset="0"/>
                          <a:ea typeface="Tahoma" panose="020B0604030504040204" pitchFamily="34" charset="0"/>
                          <a:cs typeface="Tahoma" panose="020B0604030504040204" pitchFamily="34" charset="0"/>
                        </a:rPr>
                        <a:t>6,9% – 11,0%</a:t>
                      </a:r>
                    </a:p>
                  </a:txBody>
                  <a:tcPr>
                    <a:solidFill>
                      <a:srgbClr val="00859B">
                        <a:alpha val="50000"/>
                      </a:srgbClr>
                    </a:solidFill>
                  </a:tcPr>
                </a:tc>
                <a:extLst>
                  <a:ext uri="{0D108BD9-81ED-4DB2-BD59-A6C34878D82A}">
                    <a16:rowId xmlns:a16="http://schemas.microsoft.com/office/drawing/2014/main" val="4270562454"/>
                  </a:ext>
                </a:extLst>
              </a:tr>
              <a:tr h="407870">
                <a:tc>
                  <a:txBody>
                    <a:bodyPr/>
                    <a:lstStyle/>
                    <a:p>
                      <a:pPr algn="ctr" fontAlgn="b"/>
                      <a:r>
                        <a:rPr lang="lv-LV"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a:t>
                      </a:r>
                    </a:p>
                  </a:txBody>
                  <a:tcPr marL="9525" marR="9525" marT="9525" marB="0" anchor="ctr">
                    <a:solidFill>
                      <a:srgbClr val="00859B">
                        <a:alpha val="50000"/>
                      </a:srgbClr>
                    </a:solidFill>
                  </a:tcP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lv-LV" dirty="0">
                          <a:latin typeface="Tahoma" panose="020B0604030504040204" pitchFamily="34" charset="0"/>
                          <a:ea typeface="Tahoma" panose="020B0604030504040204" pitchFamily="34" charset="0"/>
                          <a:cs typeface="Tahoma" panose="020B0604030504040204" pitchFamily="34" charset="0"/>
                        </a:rPr>
                        <a:t>-10,1% </a:t>
                      </a:r>
                      <a:r>
                        <a:rPr lang="lv-LV" sz="1700" kern="1200" dirty="0">
                          <a:solidFill>
                            <a:schemeClr val="dk1"/>
                          </a:solidFill>
                          <a:latin typeface="Tahoma" panose="020B0604030504040204" pitchFamily="34" charset="0"/>
                          <a:ea typeface="Tahoma" panose="020B0604030504040204" pitchFamily="34" charset="0"/>
                          <a:cs typeface="Tahoma" panose="020B0604030504040204" pitchFamily="34" charset="0"/>
                        </a:rPr>
                        <a:t>līdz</a:t>
                      </a:r>
                      <a:r>
                        <a:rPr lang="lv-LV" dirty="0">
                          <a:latin typeface="Tahoma" panose="020B0604030504040204" pitchFamily="34" charset="0"/>
                          <a:ea typeface="Tahoma" panose="020B0604030504040204" pitchFamily="34" charset="0"/>
                          <a:cs typeface="Tahoma" panose="020B0604030504040204" pitchFamily="34" charset="0"/>
                        </a:rPr>
                        <a:t> -13% </a:t>
                      </a:r>
                    </a:p>
                  </a:txBody>
                  <a:tcPr>
                    <a:solidFill>
                      <a:srgbClr val="00859B">
                        <a:alpha val="50000"/>
                      </a:srgbClr>
                    </a:solidFill>
                  </a:tcPr>
                </a:tc>
                <a:tc>
                  <a:txBody>
                    <a:bodyPr/>
                    <a:lstStyle/>
                    <a:p>
                      <a:pPr algn="ctr"/>
                      <a:endParaRPr lang="lv-LV" dirty="0"/>
                    </a:p>
                  </a:txBody>
                  <a:tcPr>
                    <a:noFill/>
                  </a:tcPr>
                </a:tc>
                <a:tc>
                  <a:txBody>
                    <a:bodyPr/>
                    <a:lstStyle/>
                    <a:p>
                      <a:pPr algn="ctr" fontAlgn="b"/>
                      <a:r>
                        <a:rPr lang="lv-LV"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a:t>
                      </a:r>
                    </a:p>
                  </a:txBody>
                  <a:tcPr marL="9525" marR="9525" marT="9525" marB="0" anchor="ctr">
                    <a:solidFill>
                      <a:srgbClr val="00859B">
                        <a:alpha val="50000"/>
                      </a:srgbClr>
                    </a:solidFill>
                  </a:tcPr>
                </a:tc>
                <a:tc>
                  <a:txBody>
                    <a:bodyPr/>
                    <a:lstStyle/>
                    <a:p>
                      <a:pPr marL="0" algn="ctr" defTabSz="939575" rtl="0" eaLnBrk="1" latinLnBrk="0" hangingPunct="1"/>
                      <a:r>
                        <a:rPr lang="lv-LV" sz="1700" kern="1200" dirty="0">
                          <a:solidFill>
                            <a:schemeClr val="dk1"/>
                          </a:solidFill>
                          <a:latin typeface="Tahoma" panose="020B0604030504040204" pitchFamily="34" charset="0"/>
                          <a:ea typeface="Tahoma" panose="020B0604030504040204" pitchFamily="34" charset="0"/>
                          <a:cs typeface="Tahoma" panose="020B0604030504040204" pitchFamily="34" charset="0"/>
                        </a:rPr>
                        <a:t>11,0% – 15,1%</a:t>
                      </a:r>
                    </a:p>
                  </a:txBody>
                  <a:tcPr>
                    <a:solidFill>
                      <a:srgbClr val="00859B">
                        <a:alpha val="50000"/>
                      </a:srgbClr>
                    </a:solidFill>
                  </a:tcPr>
                </a:tc>
                <a:extLst>
                  <a:ext uri="{0D108BD9-81ED-4DB2-BD59-A6C34878D82A}">
                    <a16:rowId xmlns:a16="http://schemas.microsoft.com/office/drawing/2014/main" val="3999974790"/>
                  </a:ext>
                </a:extLst>
              </a:tr>
              <a:tr h="407870">
                <a:tc>
                  <a:txBody>
                    <a:bodyPr/>
                    <a:lstStyle/>
                    <a:p>
                      <a:pPr algn="ctr" fontAlgn="b"/>
                      <a:r>
                        <a:rPr lang="lv-LV"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a:t>
                      </a:r>
                    </a:p>
                  </a:txBody>
                  <a:tcPr marL="9525" marR="9525" marT="9525" marB="0" anchor="ctr">
                    <a:solidFill>
                      <a:srgbClr val="00859B">
                        <a:alpha val="50000"/>
                      </a:srgbClr>
                    </a:solidFill>
                  </a:tcP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lv-LV" dirty="0">
                          <a:latin typeface="Tahoma" panose="020B0604030504040204" pitchFamily="34" charset="0"/>
                          <a:ea typeface="Tahoma" panose="020B0604030504040204" pitchFamily="34" charset="0"/>
                          <a:cs typeface="Tahoma" panose="020B0604030504040204" pitchFamily="34" charset="0"/>
                        </a:rPr>
                        <a:t>-13,1% </a:t>
                      </a:r>
                      <a:r>
                        <a:rPr lang="lv-LV" sz="1700" kern="1200" dirty="0">
                          <a:solidFill>
                            <a:schemeClr val="dk1"/>
                          </a:solidFill>
                          <a:latin typeface="Tahoma" panose="020B0604030504040204" pitchFamily="34" charset="0"/>
                          <a:ea typeface="Tahoma" panose="020B0604030504040204" pitchFamily="34" charset="0"/>
                          <a:cs typeface="Tahoma" panose="020B0604030504040204" pitchFamily="34" charset="0"/>
                        </a:rPr>
                        <a:t>līdz</a:t>
                      </a:r>
                      <a:r>
                        <a:rPr lang="lv-LV" dirty="0">
                          <a:latin typeface="Tahoma" panose="020B0604030504040204" pitchFamily="34" charset="0"/>
                          <a:ea typeface="Tahoma" panose="020B0604030504040204" pitchFamily="34" charset="0"/>
                          <a:cs typeface="Tahoma" panose="020B0604030504040204" pitchFamily="34" charset="0"/>
                        </a:rPr>
                        <a:t> -16% </a:t>
                      </a:r>
                    </a:p>
                  </a:txBody>
                  <a:tcPr>
                    <a:solidFill>
                      <a:srgbClr val="00859B">
                        <a:alpha val="50000"/>
                      </a:srgbClr>
                    </a:solidFill>
                  </a:tcPr>
                </a:tc>
                <a:tc>
                  <a:txBody>
                    <a:bodyPr/>
                    <a:lstStyle/>
                    <a:p>
                      <a:pPr algn="ctr"/>
                      <a:endParaRPr lang="lv-LV" dirty="0"/>
                    </a:p>
                  </a:txBody>
                  <a:tcPr>
                    <a:noFill/>
                  </a:tcPr>
                </a:tc>
                <a:tc>
                  <a:txBody>
                    <a:bodyPr/>
                    <a:lstStyle/>
                    <a:p>
                      <a:pPr algn="ctr" fontAlgn="b"/>
                      <a:r>
                        <a:rPr lang="lv-LV"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a:t>
                      </a:r>
                    </a:p>
                  </a:txBody>
                  <a:tcPr marL="9525" marR="9525" marT="9525" marB="0" anchor="ctr">
                    <a:solidFill>
                      <a:srgbClr val="00859B">
                        <a:alpha val="50000"/>
                      </a:srgbClr>
                    </a:solidFill>
                  </a:tcPr>
                </a:tc>
                <a:tc>
                  <a:txBody>
                    <a:bodyPr/>
                    <a:lstStyle/>
                    <a:p>
                      <a:pPr marL="0" algn="ctr" defTabSz="939575" rtl="0" eaLnBrk="1" latinLnBrk="0" hangingPunct="1"/>
                      <a:r>
                        <a:rPr lang="lv-LV" sz="1700" kern="1200" dirty="0">
                          <a:solidFill>
                            <a:schemeClr val="dk1"/>
                          </a:solidFill>
                          <a:latin typeface="Tahoma" panose="020B0604030504040204" pitchFamily="34" charset="0"/>
                          <a:ea typeface="Tahoma" panose="020B0604030504040204" pitchFamily="34" charset="0"/>
                          <a:cs typeface="Tahoma" panose="020B0604030504040204" pitchFamily="34" charset="0"/>
                        </a:rPr>
                        <a:t>15,1% – 19,3% </a:t>
                      </a:r>
                    </a:p>
                  </a:txBody>
                  <a:tcPr>
                    <a:solidFill>
                      <a:srgbClr val="00859B">
                        <a:alpha val="50000"/>
                      </a:srgbClr>
                    </a:solidFill>
                  </a:tcPr>
                </a:tc>
                <a:extLst>
                  <a:ext uri="{0D108BD9-81ED-4DB2-BD59-A6C34878D82A}">
                    <a16:rowId xmlns:a16="http://schemas.microsoft.com/office/drawing/2014/main" val="2498564649"/>
                  </a:ext>
                </a:extLst>
              </a:tr>
              <a:tr h="407870">
                <a:tc>
                  <a:txBody>
                    <a:bodyPr/>
                    <a:lstStyle/>
                    <a:p>
                      <a:pPr algn="ctr" fontAlgn="b"/>
                      <a:r>
                        <a:rPr lang="lv-LV"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9525" marR="9525" marT="9525" marB="0" anchor="ctr">
                    <a:solidFill>
                      <a:srgbClr val="00859B">
                        <a:alpha val="50000"/>
                      </a:srgbClr>
                    </a:solidFill>
                  </a:tcP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lv-LV" dirty="0">
                          <a:latin typeface="Tahoma" panose="020B0604030504040204" pitchFamily="34" charset="0"/>
                          <a:ea typeface="Tahoma" panose="020B0604030504040204" pitchFamily="34" charset="0"/>
                          <a:cs typeface="Tahoma" panose="020B0604030504040204" pitchFamily="34" charset="0"/>
                        </a:rPr>
                        <a:t>-16,1% </a:t>
                      </a:r>
                      <a:r>
                        <a:rPr lang="lv-LV" sz="1700" kern="1200" dirty="0">
                          <a:solidFill>
                            <a:schemeClr val="dk1"/>
                          </a:solidFill>
                          <a:latin typeface="Tahoma" panose="020B0604030504040204" pitchFamily="34" charset="0"/>
                          <a:ea typeface="Tahoma" panose="020B0604030504040204" pitchFamily="34" charset="0"/>
                          <a:cs typeface="Tahoma" panose="020B0604030504040204" pitchFamily="34" charset="0"/>
                        </a:rPr>
                        <a:t>līdz</a:t>
                      </a:r>
                      <a:r>
                        <a:rPr lang="lv-LV" dirty="0">
                          <a:latin typeface="Tahoma" panose="020B0604030504040204" pitchFamily="34" charset="0"/>
                          <a:ea typeface="Tahoma" panose="020B0604030504040204" pitchFamily="34" charset="0"/>
                          <a:cs typeface="Tahoma" panose="020B0604030504040204" pitchFamily="34" charset="0"/>
                        </a:rPr>
                        <a:t> -17% </a:t>
                      </a:r>
                    </a:p>
                  </a:txBody>
                  <a:tcPr>
                    <a:solidFill>
                      <a:srgbClr val="00859B">
                        <a:alpha val="50000"/>
                      </a:srgbClr>
                    </a:solidFill>
                  </a:tcPr>
                </a:tc>
                <a:tc>
                  <a:txBody>
                    <a:bodyPr/>
                    <a:lstStyle/>
                    <a:p>
                      <a:pPr algn="ctr"/>
                      <a:endParaRPr lang="lv-LV" dirty="0"/>
                    </a:p>
                  </a:txBody>
                  <a:tcPr>
                    <a:noFill/>
                  </a:tcPr>
                </a:tc>
                <a:tc>
                  <a:txBody>
                    <a:bodyPr/>
                    <a:lstStyle/>
                    <a:p>
                      <a:pPr algn="ctr" fontAlgn="b"/>
                      <a:r>
                        <a:rPr lang="lv-LV"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9525" marR="9525" marT="9525" marB="0" anchor="ctr">
                    <a:solidFill>
                      <a:srgbClr val="00859B">
                        <a:alpha val="50000"/>
                      </a:srgbClr>
                    </a:solidFill>
                  </a:tcPr>
                </a:tc>
                <a:tc>
                  <a:txBody>
                    <a:bodyPr/>
                    <a:lstStyle/>
                    <a:p>
                      <a:pPr marL="0" algn="ctr" defTabSz="939575" rtl="0" eaLnBrk="1" latinLnBrk="0" hangingPunct="1"/>
                      <a:r>
                        <a:rPr lang="lv-LV" sz="1700" kern="1200" dirty="0">
                          <a:solidFill>
                            <a:schemeClr val="dk1"/>
                          </a:solidFill>
                          <a:latin typeface="Tahoma" panose="020B0604030504040204" pitchFamily="34" charset="0"/>
                          <a:ea typeface="Tahoma" panose="020B0604030504040204" pitchFamily="34" charset="0"/>
                          <a:cs typeface="Tahoma" panose="020B0604030504040204" pitchFamily="34" charset="0"/>
                        </a:rPr>
                        <a:t>19,3% – 23,5% </a:t>
                      </a:r>
                    </a:p>
                  </a:txBody>
                  <a:tcPr>
                    <a:solidFill>
                      <a:srgbClr val="00859B">
                        <a:alpha val="50000"/>
                      </a:srgbClr>
                    </a:solidFill>
                  </a:tcPr>
                </a:tc>
                <a:extLst>
                  <a:ext uri="{0D108BD9-81ED-4DB2-BD59-A6C34878D82A}">
                    <a16:rowId xmlns:a16="http://schemas.microsoft.com/office/drawing/2014/main" val="4153622319"/>
                  </a:ext>
                </a:extLst>
              </a:tr>
            </a:tbl>
          </a:graphicData>
        </a:graphic>
      </p:graphicFrame>
    </p:spTree>
    <p:extLst>
      <p:ext uri="{BB962C8B-B14F-4D97-AF65-F5344CB8AC3E}">
        <p14:creationId xmlns:p14="http://schemas.microsoft.com/office/powerpoint/2010/main" val="2968949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77374" y="381000"/>
            <a:ext cx="6409426" cy="1036638"/>
          </a:xfrm>
        </p:spPr>
        <p:txBody>
          <a:bodyPr>
            <a:noAutofit/>
          </a:bodyPr>
          <a:lstStyle/>
          <a:p>
            <a:pPr algn="ctr"/>
            <a:r>
              <a:rPr lang="lv-LV" altLang="lv-LV" sz="2800" dirty="0">
                <a:latin typeface="Tahoma" panose="020B0604030504040204" pitchFamily="34" charset="0"/>
                <a:ea typeface="Tahoma" panose="020B0604030504040204" pitchFamily="34" charset="0"/>
                <a:cs typeface="Tahoma" panose="020B0604030504040204" pitchFamily="34" charset="0"/>
              </a:rPr>
              <a:t>Granta atmaksāšana būtisku pārkāpumu gadījumā</a:t>
            </a:r>
          </a:p>
        </p:txBody>
      </p:sp>
      <p:sp>
        <p:nvSpPr>
          <p:cNvPr id="19459" name="Content Placeholder 2"/>
          <p:cNvSpPr>
            <a:spLocks noGrp="1"/>
          </p:cNvSpPr>
          <p:nvPr>
            <p:ph idx="1"/>
          </p:nvPr>
        </p:nvSpPr>
        <p:spPr>
          <a:xfrm>
            <a:off x="759127" y="1752602"/>
            <a:ext cx="7927675" cy="4373563"/>
          </a:xfrm>
        </p:spPr>
        <p:txBody>
          <a:bodyPr>
            <a:normAutofit/>
          </a:bodyPr>
          <a:lstStyle/>
          <a:p>
            <a:pPr marL="342900" indent="-342900" algn="just">
              <a:spcBef>
                <a:spcPts val="0"/>
              </a:spcBef>
              <a:spcAft>
                <a:spcPts val="1000"/>
              </a:spcAft>
              <a:buFont typeface="Wingdings" panose="05000000000000000000" pitchFamily="2" charset="2"/>
              <a:buChar char="Ø"/>
            </a:pPr>
            <a:endParaRPr lang="lv-LV" altLang="lv-LV" dirty="0">
              <a:latin typeface="+mj-lt"/>
            </a:endParaRPr>
          </a:p>
          <a:p>
            <a:pPr marL="342900" indent="-342900" algn="just">
              <a:spcBef>
                <a:spcPts val="0"/>
              </a:spcBef>
              <a:spcAft>
                <a:spcPts val="1000"/>
              </a:spcAft>
              <a:buFont typeface="Wingdings" panose="05000000000000000000" pitchFamily="2" charset="2"/>
              <a:buChar char="Ø"/>
            </a:pPr>
            <a:endParaRPr lang="lv-LV" altLang="lv-LV" dirty="0">
              <a:latin typeface="+mj-lt"/>
            </a:endParaRPr>
          </a:p>
          <a:p>
            <a:pPr algn="just">
              <a:spcBef>
                <a:spcPts val="0"/>
              </a:spcBef>
              <a:spcAft>
                <a:spcPts val="1000"/>
              </a:spcAft>
            </a:pPr>
            <a:endParaRPr lang="lv-LV" altLang="lv-LV" dirty="0">
              <a:latin typeface="+mj-lt"/>
            </a:endParaRPr>
          </a:p>
          <a:p>
            <a:pPr marL="342900" indent="-342900" algn="just">
              <a:spcBef>
                <a:spcPts val="0"/>
              </a:spcBef>
              <a:spcAft>
                <a:spcPts val="1000"/>
              </a:spcAft>
              <a:buFont typeface="Wingdings" panose="05000000000000000000" pitchFamily="2" charset="2"/>
              <a:buChar char="Ø"/>
            </a:pPr>
            <a:endParaRPr lang="lv-LV" altLang="lv-LV" dirty="0">
              <a:latin typeface="+mj-lt"/>
            </a:endParaRPr>
          </a:p>
          <a:p>
            <a:pPr marL="342900" indent="-342900" algn="just">
              <a:spcBef>
                <a:spcPts val="0"/>
              </a:spcBef>
              <a:spcAft>
                <a:spcPts val="1000"/>
              </a:spcAft>
              <a:buFont typeface="Wingdings" panose="05000000000000000000" pitchFamily="2" charset="2"/>
              <a:buChar char="Ø"/>
            </a:pPr>
            <a:endParaRPr lang="lv-LV" altLang="lv-LV" dirty="0">
              <a:latin typeface="+mj-lt"/>
            </a:endParaRPr>
          </a:p>
        </p:txBody>
      </p:sp>
      <p:sp>
        <p:nvSpPr>
          <p:cNvPr id="19462" name="Slide Number Placeholder 5"/>
          <p:cNvSpPr>
            <a:spLocks noGrp="1"/>
          </p:cNvSpPr>
          <p:nvPr>
            <p:ph type="sldNum" sz="quarter" idx="13"/>
          </p:nvPr>
        </p:nvSpPr>
        <p:spPr bwMode="auto">
          <a:xfrm>
            <a:off x="8446416" y="6324600"/>
            <a:ext cx="392784"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263BDEF-053E-47D8-92BB-1CD713DB53D0}" type="slidenum">
              <a:rPr lang="en-US" altLang="lv-LV" smtClean="0"/>
              <a:pPr/>
              <a:t>18</a:t>
            </a:fld>
            <a:endParaRPr lang="en-US" altLang="lv-LV" dirty="0"/>
          </a:p>
        </p:txBody>
      </p:sp>
      <p:sp>
        <p:nvSpPr>
          <p:cNvPr id="2" name="Rectangle 1"/>
          <p:cNvSpPr/>
          <p:nvPr/>
        </p:nvSpPr>
        <p:spPr>
          <a:xfrm>
            <a:off x="285482" y="1896259"/>
            <a:ext cx="8248918" cy="2318583"/>
          </a:xfrm>
          <a:prstGeom prst="rect">
            <a:avLst/>
          </a:prstGeom>
        </p:spPr>
        <p:txBody>
          <a:bodyPr wrap="square">
            <a:spAutoFit/>
          </a:bodyPr>
          <a:lstStyle/>
          <a:p>
            <a:pPr marL="0" lvl="1" indent="0" algn="just">
              <a:lnSpc>
                <a:spcPct val="80000"/>
              </a:lnSpc>
              <a:spcBef>
                <a:spcPts val="0"/>
              </a:spcBef>
              <a:spcAft>
                <a:spcPts val="1000"/>
              </a:spcAft>
              <a:buSzPts val="1300"/>
            </a:pPr>
            <a:r>
              <a:rPr lang="lv-LV" sz="1900" b="1" dirty="0">
                <a:solidFill>
                  <a:srgbClr val="00859B"/>
                </a:solidFill>
                <a:latin typeface="Tahoma" panose="020B0604030504040204" pitchFamily="34" charset="0"/>
                <a:ea typeface="Tahoma" panose="020B0604030504040204" pitchFamily="34" charset="0"/>
                <a:cs typeface="Tahoma" panose="020B0604030504040204" pitchFamily="34" charset="0"/>
              </a:rPr>
              <a:t>Grantu nepieciešams atmaksāt pilnā apmērā, ja:</a:t>
            </a:r>
          </a:p>
          <a:p>
            <a:pPr marL="0" lvl="1" indent="0" algn="just">
              <a:lnSpc>
                <a:spcPct val="80000"/>
              </a:lnSpc>
              <a:spcBef>
                <a:spcPts val="0"/>
              </a:spcBef>
              <a:spcAft>
                <a:spcPts val="1000"/>
              </a:spcAft>
              <a:buSzPts val="1300"/>
            </a:pPr>
            <a:endParaRPr lang="lv-LV" sz="1900" b="1" dirty="0">
              <a:solidFill>
                <a:srgbClr val="00859B"/>
              </a:solidFill>
              <a:latin typeface="Tahoma" panose="020B0604030504040204" pitchFamily="34" charset="0"/>
              <a:ea typeface="Tahoma" panose="020B0604030504040204" pitchFamily="34" charset="0"/>
              <a:cs typeface="Tahoma" panose="020B0604030504040204" pitchFamily="34" charset="0"/>
            </a:endParaRPr>
          </a:p>
          <a:p>
            <a:pPr marL="812800" lvl="2" indent="-342900" algn="just">
              <a:lnSpc>
                <a:spcPct val="80000"/>
              </a:lnSpc>
              <a:spcBef>
                <a:spcPts val="0"/>
              </a:spcBef>
              <a:spcAft>
                <a:spcPts val="2400"/>
              </a:spcAft>
              <a:buClr>
                <a:srgbClr val="00859B"/>
              </a:buClr>
              <a:buSzPct val="100000"/>
              <a:buFont typeface="Wingdings" panose="05000000000000000000" pitchFamily="2" charset="2"/>
              <a:buChar char="Ø"/>
            </a:pPr>
            <a:r>
              <a:rPr lang="lv-LV" sz="1800" dirty="0">
                <a:latin typeface="Tahoma" panose="020B0604030504040204" pitchFamily="34" charset="0"/>
                <a:ea typeface="Tahoma" panose="020B0604030504040204" pitchFamily="34" charset="0"/>
                <a:cs typeface="Tahoma" panose="020B0604030504040204" pitchFamily="34" charset="0"/>
              </a:rPr>
              <a:t>Gada laikā no dzīvojamās mājas pieņemšanas ekspluatācijā dzīvojamā mājā nav izīrētas 90% no dzīvojamām telpām </a:t>
            </a:r>
          </a:p>
          <a:p>
            <a:pPr marL="812800" lvl="2" indent="-342900" algn="just">
              <a:lnSpc>
                <a:spcPct val="80000"/>
              </a:lnSpc>
              <a:spcBef>
                <a:spcPts val="0"/>
              </a:spcBef>
              <a:spcAft>
                <a:spcPts val="2400"/>
              </a:spcAft>
              <a:buClr>
                <a:srgbClr val="00859B"/>
              </a:buClr>
              <a:buSzPct val="100000"/>
              <a:buFont typeface="Wingdings" panose="05000000000000000000" pitchFamily="2" charset="2"/>
              <a:buChar char="Ø"/>
            </a:pPr>
            <a:r>
              <a:rPr lang="lv-LV" sz="1800" dirty="0">
                <a:latin typeface="Tahoma" panose="020B0604030504040204" pitchFamily="34" charset="0"/>
                <a:ea typeface="Tahoma" panose="020B0604030504040204" pitchFamily="34" charset="0"/>
                <a:cs typeface="Tahoma" panose="020B0604030504040204" pitchFamily="34" charset="0"/>
              </a:rPr>
              <a:t>Īres maksa ar apsaimniekošanas izdevumiem kopā pārsniedz 6 euro/m</a:t>
            </a:r>
            <a:r>
              <a:rPr lang="lv-LV" sz="1800" baseline="30000" dirty="0">
                <a:latin typeface="Tahoma" panose="020B0604030504040204" pitchFamily="34" charset="0"/>
                <a:ea typeface="Tahoma" panose="020B0604030504040204" pitchFamily="34" charset="0"/>
                <a:cs typeface="Tahoma" panose="020B0604030504040204" pitchFamily="34" charset="0"/>
              </a:rPr>
              <a:t>2</a:t>
            </a:r>
            <a:endParaRPr lang="lv-LV" sz="1800" dirty="0">
              <a:latin typeface="Tahoma" panose="020B0604030504040204" pitchFamily="34" charset="0"/>
              <a:ea typeface="Tahoma" panose="020B0604030504040204" pitchFamily="34" charset="0"/>
              <a:cs typeface="Tahoma" panose="020B0604030504040204" pitchFamily="34" charset="0"/>
            </a:endParaRPr>
          </a:p>
          <a:p>
            <a:pPr marL="812800" lvl="2" indent="-342900" algn="just">
              <a:lnSpc>
                <a:spcPct val="80000"/>
              </a:lnSpc>
              <a:spcBef>
                <a:spcPts val="0"/>
              </a:spcBef>
              <a:spcAft>
                <a:spcPts val="2400"/>
              </a:spcAft>
              <a:buClr>
                <a:srgbClr val="00859B"/>
              </a:buClr>
              <a:buSzPct val="100000"/>
              <a:buFont typeface="Wingdings" panose="05000000000000000000" pitchFamily="2" charset="2"/>
              <a:buChar char="Ø"/>
            </a:pPr>
            <a:r>
              <a:rPr lang="lv-LV" sz="1800" dirty="0">
                <a:latin typeface="Tahoma" panose="020B0604030504040204" pitchFamily="34" charset="0"/>
                <a:ea typeface="Tahoma" panose="020B0604030504040204" pitchFamily="34" charset="0"/>
                <a:cs typeface="Tahoma" panose="020B0604030504040204" pitchFamily="34" charset="0"/>
              </a:rPr>
              <a:t>Dzīvojamā māja ir tikusi atsavināta trešajām personām.</a:t>
            </a:r>
          </a:p>
        </p:txBody>
      </p:sp>
    </p:spTree>
    <p:extLst>
      <p:ext uri="{BB962C8B-B14F-4D97-AF65-F5344CB8AC3E}">
        <p14:creationId xmlns:p14="http://schemas.microsoft.com/office/powerpoint/2010/main" val="391003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44BFC34B-E165-4B96-9764-ADCF31346CDE}"/>
              </a:ext>
            </a:extLst>
          </p:cNvPr>
          <p:cNvGraphicFramePr/>
          <p:nvPr>
            <p:extLst>
              <p:ext uri="{D42A27DB-BD31-4B8C-83A1-F6EECF244321}">
                <p14:modId xmlns:p14="http://schemas.microsoft.com/office/powerpoint/2010/main" val="622278527"/>
              </p:ext>
            </p:extLst>
          </p:nvPr>
        </p:nvGraphicFramePr>
        <p:xfrm>
          <a:off x="5005864" y="2025610"/>
          <a:ext cx="4033455" cy="4593017"/>
        </p:xfrm>
        <a:graphic>
          <a:graphicData uri="http://schemas.openxmlformats.org/drawingml/2006/chart">
            <c:chart xmlns:c="http://schemas.openxmlformats.org/drawingml/2006/chart" xmlns:r="http://schemas.openxmlformats.org/officeDocument/2006/relationships" r:id="rId2"/>
          </a:graphicData>
        </a:graphic>
      </p:graphicFrame>
      <p:pic>
        <p:nvPicPr>
          <p:cNvPr id="8" name="Content Placeholder 7"/>
          <p:cNvPicPr>
            <a:picLocks noGrp="1" noChangeAspect="1"/>
          </p:cNvPicPr>
          <p:nvPr>
            <p:ph idx="1"/>
          </p:nvPr>
        </p:nvPicPr>
        <p:blipFill>
          <a:blip r:embed="rId3"/>
          <a:stretch>
            <a:fillRect/>
          </a:stretch>
        </p:blipFill>
        <p:spPr>
          <a:xfrm>
            <a:off x="355093" y="1819604"/>
            <a:ext cx="1368000" cy="878903"/>
          </a:xfrm>
          <a:prstGeom prst="rect">
            <a:avLst/>
          </a:prstGeom>
        </p:spPr>
      </p:pic>
      <p:sp>
        <p:nvSpPr>
          <p:cNvPr id="6" name="Slide Number Placeholder 5"/>
          <p:cNvSpPr>
            <a:spLocks noGrp="1"/>
          </p:cNvSpPr>
          <p:nvPr>
            <p:ph type="sldNum" sz="quarter" idx="13"/>
          </p:nvPr>
        </p:nvSpPr>
        <p:spPr>
          <a:xfrm>
            <a:off x="8455843" y="6324600"/>
            <a:ext cx="383357" cy="264544"/>
          </a:xfrm>
        </p:spPr>
        <p:txBody>
          <a:bodyPr/>
          <a:lstStyle/>
          <a:p>
            <a:fld id="{0E466ADA-D24F-4538-A237-D6F0255529BA}" type="slidenum">
              <a:rPr lang="en-US" altLang="lv-LV" smtClean="0"/>
              <a:pPr/>
              <a:t>19</a:t>
            </a:fld>
            <a:endParaRPr lang="en-US" altLang="lv-LV"/>
          </a:p>
        </p:txBody>
      </p:sp>
      <p:sp>
        <p:nvSpPr>
          <p:cNvPr id="7" name="Title 1"/>
          <p:cNvSpPr>
            <a:spLocks noGrp="1"/>
          </p:cNvSpPr>
          <p:nvPr>
            <p:ph type="title"/>
          </p:nvPr>
        </p:nvSpPr>
        <p:spPr>
          <a:xfrm>
            <a:off x="1846049" y="120487"/>
            <a:ext cx="7145553" cy="1036642"/>
          </a:xfrm>
        </p:spPr>
        <p:txBody>
          <a:bodyPr>
            <a:noAutofit/>
          </a:bodyPr>
          <a:lstStyle/>
          <a:p>
            <a:pPr algn="ctr"/>
            <a:r>
              <a:rPr lang="lv-LV" sz="2800" dirty="0">
                <a:latin typeface="Tahoma" panose="020B0604030504040204" pitchFamily="34" charset="0"/>
                <a:ea typeface="Tahoma" panose="020B0604030504040204" pitchFamily="34" charset="0"/>
                <a:cs typeface="Tahoma" panose="020B0604030504040204" pitchFamily="34" charset="0"/>
              </a:rPr>
              <a:t>Programma plānotā ietekme uz mājokļa pieejamību mājsaimniecībām</a:t>
            </a:r>
          </a:p>
        </p:txBody>
      </p:sp>
      <p:sp>
        <p:nvSpPr>
          <p:cNvPr id="9" name="Rectangle 8"/>
          <p:cNvSpPr/>
          <p:nvPr/>
        </p:nvSpPr>
        <p:spPr>
          <a:xfrm>
            <a:off x="289104" y="1542603"/>
            <a:ext cx="2504955" cy="307777"/>
          </a:xfrm>
          <a:prstGeom prst="rect">
            <a:avLst/>
          </a:prstGeom>
        </p:spPr>
        <p:txBody>
          <a:bodyPr wrap="square">
            <a:spAutoFit/>
          </a:bodyPr>
          <a:lstStyle/>
          <a:p>
            <a:r>
              <a:rPr lang="lv-LV" sz="1400" b="1" dirty="0">
                <a:latin typeface="Calibri Light" panose="020F0302020204030204" pitchFamily="34" charset="0"/>
                <a:ea typeface="Tahoma" panose="020B0604030504040204" pitchFamily="34" charset="0"/>
                <a:cs typeface="Calibri Light" panose="020F0302020204030204" pitchFamily="34" charset="0"/>
              </a:rPr>
              <a:t>1 ISTABAS DZĪVOKLIS</a:t>
            </a:r>
            <a:endParaRPr lang="lv-LV" sz="1400" b="1" dirty="0">
              <a:latin typeface="Calibri Light" panose="020F0302020204030204" pitchFamily="34" charset="0"/>
              <a:cs typeface="Calibri Light" panose="020F0302020204030204" pitchFamily="34" charset="0"/>
            </a:endParaRPr>
          </a:p>
        </p:txBody>
      </p:sp>
      <p:sp>
        <p:nvSpPr>
          <p:cNvPr id="10" name="Rectangle 9"/>
          <p:cNvSpPr/>
          <p:nvPr/>
        </p:nvSpPr>
        <p:spPr>
          <a:xfrm>
            <a:off x="2015763" y="1665328"/>
            <a:ext cx="2501830" cy="1446550"/>
          </a:xfrm>
          <a:prstGeom prst="rect">
            <a:avLst/>
          </a:prstGeom>
        </p:spPr>
        <p:txBody>
          <a:bodyPr wrap="square">
            <a:spAutoFit/>
          </a:bodyPr>
          <a:lstStyle/>
          <a:p>
            <a:r>
              <a:rPr lang="lv-LV" sz="1400" dirty="0">
                <a:latin typeface="Tahoma" panose="020B0604030504040204" pitchFamily="34" charset="0"/>
                <a:ea typeface="Tahoma" panose="020B0604030504040204" pitchFamily="34" charset="0"/>
                <a:cs typeface="Tahoma" panose="020B0604030504040204" pitchFamily="34" charset="0"/>
              </a:rPr>
              <a:t>Īres maksa €/m</a:t>
            </a:r>
            <a:r>
              <a:rPr lang="lv-LV" sz="1400" baseline="30000" dirty="0">
                <a:latin typeface="Tahoma" panose="020B0604030504040204" pitchFamily="34" charset="0"/>
                <a:ea typeface="Tahoma" panose="020B0604030504040204" pitchFamily="34" charset="0"/>
                <a:cs typeface="Tahoma" panose="020B0604030504040204" pitchFamily="34" charset="0"/>
              </a:rPr>
              <a:t>2</a:t>
            </a:r>
            <a:r>
              <a:rPr lang="lv-LV" sz="1400" i="1" dirty="0">
                <a:latin typeface="Tahoma" panose="020B0604030504040204" pitchFamily="34" charset="0"/>
                <a:ea typeface="Tahoma" panose="020B0604030504040204" pitchFamily="34" charset="0"/>
                <a:cs typeface="Tahoma" panose="020B0604030504040204" pitchFamily="34" charset="0"/>
              </a:rPr>
              <a:t>: </a:t>
            </a:r>
            <a:r>
              <a:rPr lang="lv-LV" sz="1400" dirty="0">
                <a:latin typeface="Tahoma" panose="020B0604030504040204" pitchFamily="34" charset="0"/>
                <a:ea typeface="Tahoma" panose="020B0604030504040204" pitchFamily="34" charset="0"/>
                <a:cs typeface="Tahoma" panose="020B0604030504040204" pitchFamily="34" charset="0"/>
              </a:rPr>
              <a:t>5,18</a:t>
            </a:r>
          </a:p>
          <a:p>
            <a:pPr fontAlgn="b"/>
            <a:r>
              <a:rPr lang="lv-LV" sz="1400" dirty="0">
                <a:latin typeface="Tahoma" panose="020B0604030504040204" pitchFamily="34" charset="0"/>
                <a:ea typeface="Tahoma" panose="020B0604030504040204" pitchFamily="34" charset="0"/>
                <a:cs typeface="Tahoma" panose="020B0604030504040204" pitchFamily="34" charset="0"/>
              </a:rPr>
              <a:t>Izdevumi par mājokli (€) 129,50</a:t>
            </a:r>
          </a:p>
          <a:p>
            <a:pPr fontAlgn="b"/>
            <a:r>
              <a:rPr lang="lv-LV" sz="1400" b="1" dirty="0">
                <a:latin typeface="Tahoma" panose="020B0604030504040204" pitchFamily="34" charset="0"/>
                <a:ea typeface="Tahoma" panose="020B0604030504040204" pitchFamily="34" charset="0"/>
                <a:cs typeface="Tahoma" panose="020B0604030504040204" pitchFamily="34" charset="0"/>
              </a:rPr>
              <a:t>Nepieciešamie ienākumi </a:t>
            </a:r>
            <a:r>
              <a:rPr lang="lv-LV" sz="1800" b="1" dirty="0">
                <a:latin typeface="Tahoma" panose="020B0604030504040204" pitchFamily="34" charset="0"/>
                <a:ea typeface="Tahoma" panose="020B0604030504040204" pitchFamily="34" charset="0"/>
                <a:cs typeface="Tahoma" panose="020B0604030504040204" pitchFamily="34" charset="0"/>
              </a:rPr>
              <a:t>(€) 431,65</a:t>
            </a:r>
          </a:p>
          <a:p>
            <a:endParaRPr lang="lv-LV" sz="1400" i="1" dirty="0">
              <a:latin typeface="Tahoma" panose="020B0604030504040204" pitchFamily="34" charset="0"/>
              <a:ea typeface="Tahoma" panose="020B0604030504040204" pitchFamily="34" charset="0"/>
              <a:cs typeface="Tahoma" panose="020B0604030504040204" pitchFamily="34" charset="0"/>
            </a:endParaRPr>
          </a:p>
        </p:txBody>
      </p:sp>
      <p:pic>
        <p:nvPicPr>
          <p:cNvPr id="11" name="Picture 10"/>
          <p:cNvPicPr>
            <a:picLocks noChangeAspect="1"/>
          </p:cNvPicPr>
          <p:nvPr/>
        </p:nvPicPr>
        <p:blipFill>
          <a:blip r:embed="rId4"/>
          <a:stretch>
            <a:fillRect/>
          </a:stretch>
        </p:blipFill>
        <p:spPr>
          <a:xfrm flipH="1">
            <a:off x="345094" y="3353666"/>
            <a:ext cx="1210678" cy="1043565"/>
          </a:xfrm>
          <a:prstGeom prst="rect">
            <a:avLst/>
          </a:prstGeom>
        </p:spPr>
      </p:pic>
      <p:sp>
        <p:nvSpPr>
          <p:cNvPr id="12" name="Rectangle 11"/>
          <p:cNvSpPr/>
          <p:nvPr/>
        </p:nvSpPr>
        <p:spPr>
          <a:xfrm>
            <a:off x="264334" y="3088337"/>
            <a:ext cx="2504955" cy="307777"/>
          </a:xfrm>
          <a:prstGeom prst="rect">
            <a:avLst/>
          </a:prstGeom>
        </p:spPr>
        <p:txBody>
          <a:bodyPr wrap="square">
            <a:spAutoFit/>
          </a:bodyPr>
          <a:lstStyle/>
          <a:p>
            <a:r>
              <a:rPr lang="lv-LV" sz="1400" b="1" dirty="0">
                <a:latin typeface="Calibri Light" panose="020F0302020204030204" pitchFamily="34" charset="0"/>
                <a:ea typeface="Tahoma" panose="020B0604030504040204" pitchFamily="34" charset="0"/>
                <a:cs typeface="Calibri Light" panose="020F0302020204030204" pitchFamily="34" charset="0"/>
              </a:rPr>
              <a:t>2 ISTABU DZĪVOKLIS</a:t>
            </a:r>
            <a:endParaRPr lang="lv-LV" sz="1400" b="1" dirty="0">
              <a:latin typeface="Calibri Light" panose="020F0302020204030204" pitchFamily="34" charset="0"/>
              <a:cs typeface="Calibri Light" panose="020F0302020204030204" pitchFamily="34" charset="0"/>
            </a:endParaRPr>
          </a:p>
        </p:txBody>
      </p:sp>
      <p:pic>
        <p:nvPicPr>
          <p:cNvPr id="13" name="Picture 12"/>
          <p:cNvPicPr>
            <a:picLocks noChangeAspect="1"/>
          </p:cNvPicPr>
          <p:nvPr/>
        </p:nvPicPr>
        <p:blipFill>
          <a:blip r:embed="rId5"/>
          <a:stretch>
            <a:fillRect/>
          </a:stretch>
        </p:blipFill>
        <p:spPr>
          <a:xfrm>
            <a:off x="294885" y="5282249"/>
            <a:ext cx="1355157" cy="791429"/>
          </a:xfrm>
          <a:prstGeom prst="rect">
            <a:avLst/>
          </a:prstGeom>
        </p:spPr>
      </p:pic>
      <p:sp>
        <p:nvSpPr>
          <p:cNvPr id="14" name="Rectangle 13"/>
          <p:cNvSpPr/>
          <p:nvPr/>
        </p:nvSpPr>
        <p:spPr>
          <a:xfrm>
            <a:off x="264334" y="5014898"/>
            <a:ext cx="1581715" cy="307777"/>
          </a:xfrm>
          <a:prstGeom prst="rect">
            <a:avLst/>
          </a:prstGeom>
        </p:spPr>
        <p:txBody>
          <a:bodyPr wrap="none">
            <a:spAutoFit/>
          </a:bodyPr>
          <a:lstStyle/>
          <a:p>
            <a:r>
              <a:rPr lang="lv-LV" sz="1400" b="1" dirty="0">
                <a:latin typeface="Calibri Light" panose="020F0302020204030204" pitchFamily="34" charset="0"/>
                <a:ea typeface="Tahoma" panose="020B0604030504040204" pitchFamily="34" charset="0"/>
                <a:cs typeface="Calibri Light" panose="020F0302020204030204" pitchFamily="34" charset="0"/>
              </a:rPr>
              <a:t>3 ISTABU DZĪVOKLIS</a:t>
            </a:r>
            <a:endParaRPr lang="lv-LV" sz="1400" b="1" dirty="0">
              <a:latin typeface="Calibri Light" panose="020F0302020204030204" pitchFamily="34" charset="0"/>
              <a:cs typeface="Calibri Light" panose="020F0302020204030204" pitchFamily="34" charset="0"/>
            </a:endParaRPr>
          </a:p>
        </p:txBody>
      </p:sp>
      <p:sp>
        <p:nvSpPr>
          <p:cNvPr id="15" name="Rectangle 14"/>
          <p:cNvSpPr/>
          <p:nvPr/>
        </p:nvSpPr>
        <p:spPr>
          <a:xfrm>
            <a:off x="2015763" y="3410212"/>
            <a:ext cx="2501830" cy="1261884"/>
          </a:xfrm>
          <a:prstGeom prst="rect">
            <a:avLst/>
          </a:prstGeom>
        </p:spPr>
        <p:txBody>
          <a:bodyPr wrap="square">
            <a:spAutoFit/>
          </a:bodyPr>
          <a:lstStyle/>
          <a:p>
            <a:r>
              <a:rPr lang="lv-LV" sz="1600" dirty="0">
                <a:latin typeface="Tahoma" panose="020B0604030504040204" pitchFamily="34" charset="0"/>
                <a:ea typeface="Tahoma" panose="020B0604030504040204" pitchFamily="34" charset="0"/>
                <a:cs typeface="Tahoma" panose="020B0604030504040204" pitchFamily="34" charset="0"/>
              </a:rPr>
              <a:t>Īres maksa €/m</a:t>
            </a:r>
            <a:r>
              <a:rPr lang="lv-LV" sz="1600" baseline="30000" dirty="0">
                <a:latin typeface="Tahoma" panose="020B0604030504040204" pitchFamily="34" charset="0"/>
                <a:ea typeface="Tahoma" panose="020B0604030504040204" pitchFamily="34" charset="0"/>
                <a:cs typeface="Tahoma" panose="020B0604030504040204" pitchFamily="34" charset="0"/>
              </a:rPr>
              <a:t>2</a:t>
            </a:r>
            <a:r>
              <a:rPr lang="lv-LV" sz="1600" i="1" dirty="0">
                <a:latin typeface="Tahoma" panose="020B0604030504040204" pitchFamily="34" charset="0"/>
                <a:ea typeface="Tahoma" panose="020B0604030504040204" pitchFamily="34" charset="0"/>
                <a:cs typeface="Tahoma" panose="020B0604030504040204" pitchFamily="34" charset="0"/>
              </a:rPr>
              <a:t>: </a:t>
            </a:r>
            <a:r>
              <a:rPr lang="lv-LV" sz="1600" dirty="0">
                <a:latin typeface="Tahoma" panose="020B0604030504040204" pitchFamily="34" charset="0"/>
                <a:ea typeface="Tahoma" panose="020B0604030504040204" pitchFamily="34" charset="0"/>
                <a:cs typeface="Tahoma" panose="020B0604030504040204" pitchFamily="34" charset="0"/>
              </a:rPr>
              <a:t>5,18</a:t>
            </a:r>
          </a:p>
          <a:p>
            <a:pPr fontAlgn="b"/>
            <a:r>
              <a:rPr lang="lv-LV" sz="1400" dirty="0">
                <a:latin typeface="Tahoma" panose="020B0604030504040204" pitchFamily="34" charset="0"/>
                <a:ea typeface="Tahoma" panose="020B0604030504040204" pitchFamily="34" charset="0"/>
                <a:cs typeface="Tahoma" panose="020B0604030504040204" pitchFamily="34" charset="0"/>
              </a:rPr>
              <a:t>Izdevumi par mājokli (</a:t>
            </a:r>
            <a:r>
              <a:rPr lang="lv-LV" sz="1400" i="1" dirty="0">
                <a:latin typeface="Tahoma" panose="020B0604030504040204" pitchFamily="34" charset="0"/>
                <a:ea typeface="Tahoma" panose="020B0604030504040204" pitchFamily="34" charset="0"/>
                <a:cs typeface="Tahoma" panose="020B0604030504040204" pitchFamily="34" charset="0"/>
              </a:rPr>
              <a:t>€)</a:t>
            </a:r>
            <a:r>
              <a:rPr lang="lv-LV" sz="1400" dirty="0">
                <a:latin typeface="Tahoma" panose="020B0604030504040204" pitchFamily="34" charset="0"/>
                <a:ea typeface="Tahoma" panose="020B0604030504040204" pitchFamily="34" charset="0"/>
                <a:cs typeface="Tahoma" panose="020B0604030504040204" pitchFamily="34" charset="0"/>
              </a:rPr>
              <a:t> 258,99</a:t>
            </a:r>
          </a:p>
          <a:p>
            <a:pPr fontAlgn="b"/>
            <a:r>
              <a:rPr lang="lv-LV" sz="1400" b="1" dirty="0">
                <a:latin typeface="Tahoma" panose="020B0604030504040204" pitchFamily="34" charset="0"/>
                <a:ea typeface="Tahoma" panose="020B0604030504040204" pitchFamily="34" charset="0"/>
                <a:cs typeface="Tahoma" panose="020B0604030504040204" pitchFamily="34" charset="0"/>
              </a:rPr>
              <a:t>Nepieciešamie ienākumi </a:t>
            </a:r>
            <a:r>
              <a:rPr lang="lv-LV" sz="1800" b="1" dirty="0">
                <a:latin typeface="Tahoma" panose="020B0604030504040204" pitchFamily="34" charset="0"/>
                <a:ea typeface="Tahoma" panose="020B0604030504040204" pitchFamily="34" charset="0"/>
                <a:cs typeface="Tahoma" panose="020B0604030504040204" pitchFamily="34" charset="0"/>
              </a:rPr>
              <a:t>(€) 863,30</a:t>
            </a:r>
            <a:endParaRPr lang="lv-LV" sz="1400" b="1" dirty="0">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1996909" y="5096359"/>
            <a:ext cx="2501830" cy="1261884"/>
          </a:xfrm>
          <a:prstGeom prst="rect">
            <a:avLst/>
          </a:prstGeom>
        </p:spPr>
        <p:txBody>
          <a:bodyPr wrap="square">
            <a:spAutoFit/>
          </a:bodyPr>
          <a:lstStyle/>
          <a:p>
            <a:r>
              <a:rPr lang="lv-LV" sz="1600" dirty="0">
                <a:latin typeface="Tahoma" panose="020B0604030504040204" pitchFamily="34" charset="0"/>
                <a:ea typeface="Tahoma" panose="020B0604030504040204" pitchFamily="34" charset="0"/>
                <a:cs typeface="Tahoma" panose="020B0604030504040204" pitchFamily="34" charset="0"/>
              </a:rPr>
              <a:t>Īres maksa €/m</a:t>
            </a:r>
            <a:r>
              <a:rPr lang="lv-LV" sz="1600" baseline="30000" dirty="0">
                <a:latin typeface="Tahoma" panose="020B0604030504040204" pitchFamily="34" charset="0"/>
                <a:ea typeface="Tahoma" panose="020B0604030504040204" pitchFamily="34" charset="0"/>
                <a:cs typeface="Tahoma" panose="020B0604030504040204" pitchFamily="34" charset="0"/>
              </a:rPr>
              <a:t>2</a:t>
            </a:r>
            <a:r>
              <a:rPr lang="lv-LV" sz="1600" i="1" dirty="0">
                <a:latin typeface="Tahoma" panose="020B0604030504040204" pitchFamily="34" charset="0"/>
                <a:ea typeface="Tahoma" panose="020B0604030504040204" pitchFamily="34" charset="0"/>
                <a:cs typeface="Tahoma" panose="020B0604030504040204" pitchFamily="34" charset="0"/>
              </a:rPr>
              <a:t>: </a:t>
            </a:r>
            <a:r>
              <a:rPr lang="lv-LV" sz="1600" dirty="0">
                <a:latin typeface="Tahoma" panose="020B0604030504040204" pitchFamily="34" charset="0"/>
                <a:ea typeface="Tahoma" panose="020B0604030504040204" pitchFamily="34" charset="0"/>
                <a:cs typeface="Tahoma" panose="020B0604030504040204" pitchFamily="34" charset="0"/>
              </a:rPr>
              <a:t>5,18</a:t>
            </a:r>
          </a:p>
          <a:p>
            <a:pPr fontAlgn="b"/>
            <a:r>
              <a:rPr lang="lv-LV" sz="1400" dirty="0">
                <a:latin typeface="Tahoma" panose="020B0604030504040204" pitchFamily="34" charset="0"/>
                <a:ea typeface="Tahoma" panose="020B0604030504040204" pitchFamily="34" charset="0"/>
                <a:cs typeface="Tahoma" panose="020B0604030504040204" pitchFamily="34" charset="0"/>
              </a:rPr>
              <a:t>Izdevumi par mājokli (</a:t>
            </a:r>
            <a:r>
              <a:rPr lang="lv-LV" sz="1400" i="1" dirty="0">
                <a:latin typeface="Tahoma" panose="020B0604030504040204" pitchFamily="34" charset="0"/>
                <a:ea typeface="Tahoma" panose="020B0604030504040204" pitchFamily="34" charset="0"/>
                <a:cs typeface="Tahoma" panose="020B0604030504040204" pitchFamily="34" charset="0"/>
              </a:rPr>
              <a:t>€)</a:t>
            </a:r>
            <a:r>
              <a:rPr lang="lv-LV" sz="1400" dirty="0">
                <a:latin typeface="Tahoma" panose="020B0604030504040204" pitchFamily="34" charset="0"/>
                <a:ea typeface="Tahoma" panose="020B0604030504040204" pitchFamily="34" charset="0"/>
                <a:cs typeface="Tahoma" panose="020B0604030504040204" pitchFamily="34" charset="0"/>
              </a:rPr>
              <a:t> 388,49</a:t>
            </a:r>
          </a:p>
          <a:p>
            <a:pPr fontAlgn="b"/>
            <a:r>
              <a:rPr lang="lv-LV" sz="1400" b="1" dirty="0">
                <a:latin typeface="Tahoma" panose="020B0604030504040204" pitchFamily="34" charset="0"/>
                <a:ea typeface="Tahoma" panose="020B0604030504040204" pitchFamily="34" charset="0"/>
                <a:cs typeface="Tahoma" panose="020B0604030504040204" pitchFamily="34" charset="0"/>
              </a:rPr>
              <a:t>Nepieciešamie ienākumi </a:t>
            </a:r>
            <a:r>
              <a:rPr lang="lv-LV" sz="1800" b="1" dirty="0">
                <a:latin typeface="Tahoma" panose="020B0604030504040204" pitchFamily="34" charset="0"/>
                <a:ea typeface="Tahoma" panose="020B0604030504040204" pitchFamily="34" charset="0"/>
                <a:cs typeface="Tahoma" panose="020B0604030504040204" pitchFamily="34" charset="0"/>
              </a:rPr>
              <a:t>(€) 1294,96</a:t>
            </a:r>
            <a:endParaRPr lang="lv-LV" sz="1400" b="1"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B04361C3-1FF3-414E-96A8-F74E911FA0D6}"/>
              </a:ext>
            </a:extLst>
          </p:cNvPr>
          <p:cNvSpPr txBox="1"/>
          <p:nvPr/>
        </p:nvSpPr>
        <p:spPr>
          <a:xfrm>
            <a:off x="5638800" y="2298960"/>
            <a:ext cx="1476735" cy="646331"/>
          </a:xfrm>
          <a:prstGeom prst="rect">
            <a:avLst/>
          </a:prstGeom>
          <a:noFill/>
        </p:spPr>
        <p:txBody>
          <a:bodyPr wrap="square" rtlCol="0">
            <a:spAutoFit/>
          </a:bodyPr>
          <a:lstStyle/>
          <a:p>
            <a:r>
              <a:rPr lang="lv-LV" sz="900" b="1" dirty="0">
                <a:latin typeface="Tahoma" panose="020B0604030504040204" pitchFamily="34" charset="0"/>
                <a:ea typeface="Tahoma" panose="020B0604030504040204" pitchFamily="34" charset="0"/>
                <a:cs typeface="Tahoma" panose="020B0604030504040204" pitchFamily="34" charset="0"/>
              </a:rPr>
              <a:t>Samazinājums nepieciešamiem ienākumiem no EUR1600 uz EUR 863</a:t>
            </a:r>
          </a:p>
        </p:txBody>
      </p:sp>
      <p:sp>
        <p:nvSpPr>
          <p:cNvPr id="2" name="Arrow: Down 1">
            <a:extLst>
              <a:ext uri="{FF2B5EF4-FFF2-40B4-BE49-F238E27FC236}">
                <a16:creationId xmlns:a16="http://schemas.microsoft.com/office/drawing/2014/main" id="{381E90F5-BE5A-4DD8-8DE1-EEB82ACA5126}"/>
              </a:ext>
            </a:extLst>
          </p:cNvPr>
          <p:cNvSpPr/>
          <p:nvPr/>
        </p:nvSpPr>
        <p:spPr>
          <a:xfrm>
            <a:off x="5735853" y="3270506"/>
            <a:ext cx="445819" cy="807050"/>
          </a:xfrm>
          <a:prstGeom prst="downArrow">
            <a:avLst/>
          </a:prstGeom>
          <a:solidFill>
            <a:srgbClr val="FF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6" name="TextBox 15">
            <a:extLst>
              <a:ext uri="{FF2B5EF4-FFF2-40B4-BE49-F238E27FC236}">
                <a16:creationId xmlns:a16="http://schemas.microsoft.com/office/drawing/2014/main" id="{1675F0DA-4A9F-4FB7-97FA-A3004BBCBB9D}"/>
              </a:ext>
            </a:extLst>
          </p:cNvPr>
          <p:cNvSpPr txBox="1"/>
          <p:nvPr/>
        </p:nvSpPr>
        <p:spPr>
          <a:xfrm>
            <a:off x="4810264" y="1240717"/>
            <a:ext cx="4181338" cy="907941"/>
          </a:xfrm>
          <a:prstGeom prst="rect">
            <a:avLst/>
          </a:prstGeom>
          <a:noFill/>
        </p:spPr>
        <p:txBody>
          <a:bodyPr wrap="square" rtlCol="0">
            <a:spAutoFit/>
          </a:bodyPr>
          <a:lstStyle/>
          <a:p>
            <a:pPr algn="ctr"/>
            <a:r>
              <a:rPr lang="lv-LV" sz="1200" b="1" dirty="0">
                <a:latin typeface="Tahoma" panose="020B0604030504040204" pitchFamily="34" charset="0"/>
                <a:ea typeface="Tahoma" panose="020B0604030504040204" pitchFamily="34" charset="0"/>
                <a:cs typeface="Tahoma" panose="020B0604030504040204" pitchFamily="34" charset="0"/>
              </a:rPr>
              <a:t>Mājsaimniecību skaita procentuālais sadalījums pēc ienākumiem un mājokļa pieejamība (50 m</a:t>
            </a:r>
            <a:r>
              <a:rPr lang="lv-LV" sz="1200" b="1" baseline="30000" dirty="0">
                <a:latin typeface="Tahoma" panose="020B0604030504040204" pitchFamily="34" charset="0"/>
                <a:ea typeface="Tahoma" panose="020B0604030504040204" pitchFamily="34" charset="0"/>
                <a:cs typeface="Tahoma" panose="020B0604030504040204" pitchFamily="34" charset="0"/>
              </a:rPr>
              <a:t>2</a:t>
            </a:r>
            <a:r>
              <a:rPr lang="lv-LV" sz="1200" b="1" dirty="0">
                <a:latin typeface="Tahoma" panose="020B0604030504040204" pitchFamily="34" charset="0"/>
                <a:ea typeface="Tahoma" panose="020B0604030504040204" pitchFamily="34" charset="0"/>
                <a:cs typeface="Tahoma" panose="020B0604030504040204" pitchFamily="34" charset="0"/>
              </a:rPr>
              <a:t>) pēc atbalsta programmas ieviešnas</a:t>
            </a:r>
            <a:r>
              <a:rPr lang="lv-LV" sz="1200" b="1" baseline="30000" dirty="0">
                <a:latin typeface="Tahoma" panose="020B0604030504040204" pitchFamily="34" charset="0"/>
                <a:ea typeface="Tahoma" panose="020B0604030504040204" pitchFamily="34" charset="0"/>
                <a:cs typeface="Tahoma" panose="020B0604030504040204" pitchFamily="34" charset="0"/>
              </a:rPr>
              <a:t>1</a:t>
            </a:r>
          </a:p>
          <a:p>
            <a:endParaRPr lang="lv-LV" dirty="0"/>
          </a:p>
        </p:txBody>
      </p:sp>
      <p:sp>
        <p:nvSpPr>
          <p:cNvPr id="17" name="Rectangle 16">
            <a:extLst>
              <a:ext uri="{FF2B5EF4-FFF2-40B4-BE49-F238E27FC236}">
                <a16:creationId xmlns:a16="http://schemas.microsoft.com/office/drawing/2014/main" id="{23C7A239-204A-431D-9680-93A17CC89864}"/>
              </a:ext>
            </a:extLst>
          </p:cNvPr>
          <p:cNvSpPr/>
          <p:nvPr/>
        </p:nvSpPr>
        <p:spPr>
          <a:xfrm>
            <a:off x="42649" y="6460932"/>
            <a:ext cx="3606800" cy="400110"/>
          </a:xfrm>
          <a:prstGeom prst="rect">
            <a:avLst/>
          </a:prstGeom>
        </p:spPr>
        <p:txBody>
          <a:bodyPr wrap="square">
            <a:spAutoFit/>
          </a:bodyPr>
          <a:lstStyle/>
          <a:p>
            <a:r>
              <a:rPr lang="lv-LV" sz="1000" i="1" dirty="0">
                <a:latin typeface="Tahoma" panose="020B0604030504040204" pitchFamily="34" charset="0"/>
                <a:ea typeface="Tahoma" panose="020B0604030504040204" pitchFamily="34" charset="0"/>
                <a:cs typeface="Tahoma" panose="020B0604030504040204" pitchFamily="34" charset="0"/>
              </a:rPr>
              <a:t>Avots: </a:t>
            </a:r>
            <a:r>
              <a:rPr lang="lv-LV" sz="1000" i="1" baseline="30000" dirty="0">
                <a:latin typeface="Tahoma" panose="020B0604030504040204" pitchFamily="34" charset="0"/>
                <a:ea typeface="Tahoma" panose="020B0604030504040204" pitchFamily="34" charset="0"/>
                <a:cs typeface="Tahoma" panose="020B0604030504040204" pitchFamily="34" charset="0"/>
              </a:rPr>
              <a:t>1</a:t>
            </a:r>
            <a:r>
              <a:rPr lang="lv-LV" sz="1000" i="1" dirty="0">
                <a:latin typeface="Tahoma" panose="020B0604030504040204" pitchFamily="34" charset="0"/>
                <a:ea typeface="Tahoma" panose="020B0604030504040204" pitchFamily="34" charset="0"/>
                <a:cs typeface="Tahoma" panose="020B0604030504040204" pitchFamily="34" charset="0"/>
              </a:rPr>
              <a:t> </a:t>
            </a:r>
            <a:r>
              <a:rPr lang="lv-LV" sz="1000" i="1" dirty="0">
                <a:solidFill>
                  <a:prstClr val="black"/>
                </a:solidFill>
                <a:latin typeface="Tahoma" panose="020B0604030504040204" pitchFamily="34" charset="0"/>
                <a:ea typeface="Tahoma" panose="020B0604030504040204" pitchFamily="34" charset="0"/>
                <a:cs typeface="Tahoma" panose="020B0604030504040204" pitchFamily="34" charset="0"/>
              </a:rPr>
              <a:t>Centrālās statistikas pārvaldes dati par 2016.gadu </a:t>
            </a:r>
          </a:p>
          <a:p>
            <a:r>
              <a:rPr lang="lv-LV" sz="1000" i="1" dirty="0">
                <a:solidFill>
                  <a:prstClr val="black"/>
                </a:solidFill>
                <a:latin typeface="Tahoma" panose="020B0604030504040204" pitchFamily="34" charset="0"/>
                <a:ea typeface="Tahoma" panose="020B0604030504040204" pitchFamily="34" charset="0"/>
                <a:cs typeface="Tahoma" panose="020B0604030504040204" pitchFamily="34" charset="0"/>
              </a:rPr>
              <a:t>un Ekonomikas ministrijas aprēķini</a:t>
            </a:r>
            <a:r>
              <a:rPr lang="en-US" sz="1000" i="1" dirty="0">
                <a:latin typeface="Tahoma" panose="020B0604030504040204" pitchFamily="34" charset="0"/>
                <a:ea typeface="Tahoma" panose="020B0604030504040204" pitchFamily="34" charset="0"/>
                <a:cs typeface="Tahoma" panose="020B0604030504040204" pitchFamily="34" charset="0"/>
              </a:rPr>
              <a:t> </a:t>
            </a:r>
            <a:endParaRPr lang="lv-LV" sz="1000" i="1" dirty="0">
              <a:latin typeface="Tahoma" panose="020B0604030504040204" pitchFamily="34" charset="0"/>
              <a:ea typeface="Tahoma" panose="020B0604030504040204" pitchFamily="34" charset="0"/>
              <a:cs typeface="Tahoma" panose="020B0604030504040204" pitchFamily="34" charset="0"/>
            </a:endParaRPr>
          </a:p>
        </p:txBody>
      </p:sp>
      <p:cxnSp>
        <p:nvCxnSpPr>
          <p:cNvPr id="20" name="Straight Connector 19">
            <a:extLst>
              <a:ext uri="{FF2B5EF4-FFF2-40B4-BE49-F238E27FC236}">
                <a16:creationId xmlns:a16="http://schemas.microsoft.com/office/drawing/2014/main" id="{51292306-CD82-46A3-A4B7-628AF272FB1F}"/>
              </a:ext>
            </a:extLst>
          </p:cNvPr>
          <p:cNvCxnSpPr/>
          <p:nvPr/>
        </p:nvCxnSpPr>
        <p:spPr>
          <a:xfrm>
            <a:off x="5439260" y="3050323"/>
            <a:ext cx="2052000" cy="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BBD7BC0-1248-4CFD-9CEB-69E3A110DE81}"/>
              </a:ext>
            </a:extLst>
          </p:cNvPr>
          <p:cNvCxnSpPr/>
          <p:nvPr/>
        </p:nvCxnSpPr>
        <p:spPr>
          <a:xfrm>
            <a:off x="5373275" y="4246399"/>
            <a:ext cx="2052000" cy="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3073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6418" y="2841396"/>
            <a:ext cx="6781800" cy="1036642"/>
          </a:xfrm>
        </p:spPr>
        <p:txBody>
          <a:bodyPr>
            <a:normAutofit fontScale="90000"/>
          </a:bodyPr>
          <a:lstStyle/>
          <a:p>
            <a:pPr algn="ctr"/>
            <a:r>
              <a:rPr lang="lv-LV" sz="2800" dirty="0">
                <a:latin typeface="Tahoma" panose="020B0604030504040204" pitchFamily="34" charset="0"/>
                <a:ea typeface="Tahoma" panose="020B0604030504040204" pitchFamily="34" charset="0"/>
                <a:cs typeface="Tahoma" panose="020B0604030504040204" pitchFamily="34" charset="0"/>
              </a:rPr>
              <a:t>ATBALSTA NEPIECIEŠAMĪBAS PAMATOJUMS </a:t>
            </a:r>
            <a:r>
              <a:rPr lang="lv-LV" altLang="lv-LV" sz="2800" dirty="0">
                <a:latin typeface="Tahoma" panose="020B0604030504040204" pitchFamily="34" charset="0"/>
                <a:ea typeface="Tahoma" panose="020B0604030504040204" pitchFamily="34" charset="0"/>
                <a:cs typeface="Tahoma" panose="020B0604030504040204" pitchFamily="34" charset="0"/>
              </a:rPr>
              <a:t>ĪRES NAMU BŪVNIECĪBAI</a:t>
            </a:r>
            <a:br>
              <a:rPr lang="lv-LV" altLang="lv-LV" sz="2800" dirty="0">
                <a:latin typeface="Tahoma" panose="020B0604030504040204" pitchFamily="34" charset="0"/>
                <a:ea typeface="Tahoma" panose="020B0604030504040204" pitchFamily="34" charset="0"/>
                <a:cs typeface="Tahoma" panose="020B0604030504040204" pitchFamily="34" charset="0"/>
              </a:rPr>
            </a:br>
            <a:r>
              <a:rPr lang="lv-LV" altLang="lv-LV" sz="2800" dirty="0">
                <a:latin typeface="Tahoma" panose="020B0604030504040204" pitchFamily="34" charset="0"/>
                <a:ea typeface="Tahoma" panose="020B0604030504040204" pitchFamily="34" charset="0"/>
                <a:cs typeface="Tahoma" panose="020B0604030504040204" pitchFamily="34" charset="0"/>
              </a:rPr>
              <a:t>REĢIONOS</a:t>
            </a:r>
            <a:endParaRPr lang="lv-LV" sz="2800" dirty="0">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5"/>
          <p:cNvSpPr>
            <a:spLocks noGrp="1"/>
          </p:cNvSpPr>
          <p:nvPr>
            <p:ph type="sldNum" sz="quarter" idx="13"/>
          </p:nvPr>
        </p:nvSpPr>
        <p:spPr/>
        <p:txBody>
          <a:bodyPr/>
          <a:lstStyle/>
          <a:p>
            <a:fld id="{0E466ADA-D24F-4538-A237-D6F0255529BA}" type="slidenum">
              <a:rPr lang="en-US" altLang="lv-LV" smtClean="0"/>
              <a:pPr/>
              <a:t>2</a:t>
            </a:fld>
            <a:endParaRPr lang="en-US" altLang="lv-LV"/>
          </a:p>
        </p:txBody>
      </p:sp>
    </p:spTree>
    <p:extLst>
      <p:ext uri="{BB962C8B-B14F-4D97-AF65-F5344CB8AC3E}">
        <p14:creationId xmlns:p14="http://schemas.microsoft.com/office/powerpoint/2010/main" val="2959230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407" y="381000"/>
            <a:ext cx="6707393" cy="1036642"/>
          </a:xfrm>
        </p:spPr>
        <p:txBody>
          <a:bodyPr>
            <a:normAutofit/>
          </a:bodyPr>
          <a:lstStyle/>
          <a:p>
            <a:pPr algn="ctr"/>
            <a:r>
              <a:rPr lang="lv-LV" sz="2800" dirty="0">
                <a:latin typeface="Tahoma" panose="020B0604030504040204" pitchFamily="34" charset="0"/>
                <a:ea typeface="Tahoma" panose="020B0604030504040204" pitchFamily="34" charset="0"/>
                <a:cs typeface="Tahoma" panose="020B0604030504040204" pitchFamily="34" charset="0"/>
              </a:rPr>
              <a:t>Ekonomiskie ieguvumi </a:t>
            </a:r>
            <a:r>
              <a:rPr lang="lv-LV" altLang="lv-LV" sz="2800" dirty="0">
                <a:latin typeface="Tahoma" panose="020B0604030504040204" pitchFamily="34" charset="0"/>
                <a:ea typeface="Tahoma" panose="020B0604030504040204" pitchFamily="34" charset="0"/>
                <a:cs typeface="Tahoma" panose="020B0604030504040204" pitchFamily="34" charset="0"/>
              </a:rPr>
              <a:t>īres namu būvniecībai reģionos</a:t>
            </a:r>
            <a:endParaRPr lang="lv-LV" sz="28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1046908" y="1884580"/>
            <a:ext cx="7639892" cy="4373573"/>
          </a:xfrm>
        </p:spPr>
        <p:txBody>
          <a:bodyPr>
            <a:normAutofit fontScale="92500"/>
          </a:bodyPr>
          <a:lstStyle/>
          <a:p>
            <a:pPr algn="just">
              <a:spcBef>
                <a:spcPts val="1800"/>
              </a:spcBef>
              <a:spcAft>
                <a:spcPts val="2400"/>
              </a:spcAft>
              <a:buClr>
                <a:srgbClr val="00859B"/>
              </a:buClr>
            </a:pPr>
            <a:r>
              <a:rPr lang="lv-LV" sz="2100" dirty="0">
                <a:latin typeface="Tahoma" panose="020B0604030504040204" pitchFamily="34" charset="0"/>
                <a:ea typeface="Tahoma" panose="020B0604030504040204" pitchFamily="34" charset="0"/>
                <a:cs typeface="Tahoma" panose="020B0604030504040204" pitchFamily="34" charset="0"/>
              </a:rPr>
              <a:t>Mājokļu pieejamība būtiski plašākam mājsaimniecību lokam</a:t>
            </a:r>
          </a:p>
          <a:p>
            <a:pPr algn="just">
              <a:spcBef>
                <a:spcPts val="1800"/>
              </a:spcBef>
              <a:spcAft>
                <a:spcPts val="2400"/>
              </a:spcAft>
              <a:buClr>
                <a:srgbClr val="00859B"/>
              </a:buClr>
            </a:pPr>
            <a:r>
              <a:rPr lang="lv-LV" sz="2100" dirty="0">
                <a:latin typeface="Tahoma" panose="020B0604030504040204" pitchFamily="34" charset="0"/>
                <a:ea typeface="Tahoma" panose="020B0604030504040204" pitchFamily="34" charset="0"/>
                <a:cs typeface="Tahoma" panose="020B0604030504040204" pitchFamily="34" charset="0"/>
              </a:rPr>
              <a:t>Veicināta mobilitāte uz pilsētām un novadiem ar jaunām darbavietām</a:t>
            </a:r>
          </a:p>
          <a:p>
            <a:pPr algn="just">
              <a:spcBef>
                <a:spcPts val="1800"/>
              </a:spcBef>
              <a:spcAft>
                <a:spcPts val="2400"/>
              </a:spcAft>
              <a:buClr>
                <a:srgbClr val="00859B"/>
              </a:buClr>
            </a:pPr>
            <a:r>
              <a:rPr lang="lv-LV" sz="2100" dirty="0">
                <a:latin typeface="Tahoma" panose="020B0604030504040204" pitchFamily="34" charset="0"/>
                <a:ea typeface="Tahoma" panose="020B0604030504040204" pitchFamily="34" charset="0"/>
                <a:cs typeface="Tahoma" panose="020B0604030504040204" pitchFamily="34" charset="0"/>
              </a:rPr>
              <a:t>Veicināts jauno darba vietu pieauguma potenciāls reģionos</a:t>
            </a:r>
          </a:p>
          <a:p>
            <a:pPr algn="just">
              <a:spcBef>
                <a:spcPts val="1800"/>
              </a:spcBef>
              <a:spcAft>
                <a:spcPts val="2400"/>
              </a:spcAft>
              <a:buClr>
                <a:srgbClr val="00859B"/>
              </a:buClr>
            </a:pPr>
            <a:r>
              <a:rPr lang="lv-LV" sz="2100" dirty="0">
                <a:latin typeface="Tahoma" panose="020B0604030504040204" pitchFamily="34" charset="0"/>
                <a:ea typeface="Tahoma" panose="020B0604030504040204" pitchFamily="34" charset="0"/>
                <a:cs typeface="Tahoma" panose="020B0604030504040204" pitchFamily="34" charset="0"/>
              </a:rPr>
              <a:t>Mazināti ekonomiskie zaudējumi no negatīvā migrācijas saldo</a:t>
            </a:r>
          </a:p>
          <a:p>
            <a:pPr algn="just">
              <a:spcBef>
                <a:spcPts val="1800"/>
              </a:spcBef>
              <a:spcAft>
                <a:spcPts val="2400"/>
              </a:spcAft>
              <a:buClr>
                <a:srgbClr val="00859B"/>
              </a:buClr>
            </a:pPr>
            <a:r>
              <a:rPr lang="lv-LV" sz="2100" dirty="0">
                <a:latin typeface="Tahoma" panose="020B0604030504040204" pitchFamily="34" charset="0"/>
                <a:ea typeface="Tahoma" panose="020B0604030504040204" pitchFamily="34" charset="0"/>
                <a:cs typeface="Tahoma" panose="020B0604030504040204" pitchFamily="34" charset="0"/>
              </a:rPr>
              <a:t>Mājokļa nodrošinājums pēc atgriešanās (</a:t>
            </a:r>
            <a:r>
              <a:rPr lang="lv-LV" sz="1500" dirty="0">
                <a:latin typeface="Tahoma" panose="020B0604030504040204" pitchFamily="34" charset="0"/>
                <a:ea typeface="Tahoma" panose="020B0604030504040204" pitchFamily="34" charset="0"/>
                <a:cs typeface="Tahoma" panose="020B0604030504040204" pitchFamily="34" charset="0"/>
              </a:rPr>
              <a:t>Pētījums “Latvijas emigrantu kopienas: nacionālā identitāte, transnacionālās attiecības un diasporas politika” (2015)</a:t>
            </a:r>
            <a:r>
              <a:rPr lang="lv-LV" sz="2100" dirty="0">
                <a:latin typeface="Tahoma" panose="020B0604030504040204" pitchFamily="34" charset="0"/>
                <a:ea typeface="Tahoma" panose="020B0604030504040204" pitchFamily="34" charset="0"/>
                <a:cs typeface="Tahoma" panose="020B0604030504040204" pitchFamily="34" charset="0"/>
              </a:rPr>
              <a:t>)</a:t>
            </a:r>
          </a:p>
          <a:p>
            <a:pPr algn="just">
              <a:spcBef>
                <a:spcPts val="1800"/>
              </a:spcBef>
              <a:spcAft>
                <a:spcPts val="2400"/>
              </a:spcAft>
              <a:buClr>
                <a:srgbClr val="00859B"/>
              </a:buClr>
            </a:pPr>
            <a:endParaRPr lang="lv-LV" sz="2100" dirty="0">
              <a:latin typeface="Tahoma" panose="020B0604030504040204" pitchFamily="34" charset="0"/>
              <a:ea typeface="Tahoma" panose="020B0604030504040204" pitchFamily="34" charset="0"/>
              <a:cs typeface="Tahoma" panose="020B0604030504040204" pitchFamily="34" charset="0"/>
            </a:endParaRPr>
          </a:p>
          <a:p>
            <a:pPr algn="just">
              <a:spcBef>
                <a:spcPts val="1800"/>
              </a:spcBef>
              <a:spcAft>
                <a:spcPts val="2400"/>
              </a:spcAft>
              <a:buClr>
                <a:srgbClr val="00859B"/>
              </a:buClr>
            </a:pPr>
            <a:endParaRPr lang="lv-LV" sz="2100" dirty="0">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5"/>
          <p:cNvSpPr>
            <a:spLocks noGrp="1"/>
          </p:cNvSpPr>
          <p:nvPr>
            <p:ph type="sldNum" sz="quarter" idx="13"/>
          </p:nvPr>
        </p:nvSpPr>
        <p:spPr>
          <a:xfrm>
            <a:off x="8401722" y="6324600"/>
            <a:ext cx="437478" cy="304800"/>
          </a:xfrm>
        </p:spPr>
        <p:txBody>
          <a:bodyPr/>
          <a:lstStyle/>
          <a:p>
            <a:fld id="{0E466ADA-D24F-4538-A237-D6F0255529BA}" type="slidenum">
              <a:rPr lang="en-US" altLang="lv-LV" smtClean="0"/>
              <a:pPr/>
              <a:t>20</a:t>
            </a:fld>
            <a:endParaRPr lang="en-US" altLang="lv-LV"/>
          </a:p>
        </p:txBody>
      </p:sp>
      <p:pic>
        <p:nvPicPr>
          <p:cNvPr id="5" name="Graphic 4" descr="Money"/>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8486" y="3449099"/>
            <a:ext cx="638982" cy="638982"/>
          </a:xfrm>
          <a:prstGeom prst="rect">
            <a:avLst/>
          </a:prstGeom>
        </p:spPr>
      </p:pic>
      <p:pic>
        <p:nvPicPr>
          <p:cNvPr id="4" name="Graphic 3" descr="Warning"/>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0778" y="1688579"/>
            <a:ext cx="698124" cy="698124"/>
          </a:xfrm>
          <a:prstGeom prst="rect">
            <a:avLst/>
          </a:prstGeom>
        </p:spPr>
      </p:pic>
      <p:pic>
        <p:nvPicPr>
          <p:cNvPr id="9" name="Graphic 8" descr="Signal"/>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7313" y="4137789"/>
            <a:ext cx="757234" cy="757234"/>
          </a:xfrm>
          <a:prstGeom prst="rect">
            <a:avLst/>
          </a:prstGeom>
        </p:spPr>
      </p:pic>
      <p:pic>
        <p:nvPicPr>
          <p:cNvPr id="10" name="Graphic 9" descr="Footprints"/>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0800000">
            <a:off x="418486" y="5091024"/>
            <a:ext cx="677004" cy="677004"/>
          </a:xfrm>
          <a:prstGeom prst="rect">
            <a:avLst/>
          </a:prstGeom>
        </p:spPr>
      </p:pic>
      <p:pic>
        <p:nvPicPr>
          <p:cNvPr id="11" name="Picture 10">
            <a:extLst>
              <a:ext uri="{FF2B5EF4-FFF2-40B4-BE49-F238E27FC236}">
                <a16:creationId xmlns:a16="http://schemas.microsoft.com/office/drawing/2014/main" id="{25C810EA-18EF-4AF3-881B-2EA8C8B7E2A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5729" y="2530964"/>
            <a:ext cx="619979" cy="642941"/>
          </a:xfrm>
          <a:prstGeom prst="rect">
            <a:avLst/>
          </a:prstGeom>
        </p:spPr>
      </p:pic>
    </p:spTree>
    <p:extLst>
      <p:ext uri="{BB962C8B-B14F-4D97-AF65-F5344CB8AC3E}">
        <p14:creationId xmlns:p14="http://schemas.microsoft.com/office/powerpoint/2010/main" val="4059831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437" y="2841396"/>
            <a:ext cx="7817963" cy="1036642"/>
          </a:xfrm>
        </p:spPr>
        <p:txBody>
          <a:bodyPr>
            <a:normAutofit/>
          </a:bodyPr>
          <a:lstStyle/>
          <a:p>
            <a:pPr algn="ctr"/>
            <a:r>
              <a:rPr lang="lv-LV" sz="2800" dirty="0">
                <a:latin typeface="Tahoma" panose="020B0604030504040204" pitchFamily="34" charset="0"/>
                <a:ea typeface="Tahoma" panose="020B0604030504040204" pitchFamily="34" charset="0"/>
                <a:cs typeface="Tahoma" panose="020B0604030504040204" pitchFamily="34" charset="0"/>
              </a:rPr>
              <a:t>ATBALSTS MĀJOKĻA PIEEJAMĪBAI CITĀS VALSTĪS</a:t>
            </a:r>
          </a:p>
        </p:txBody>
      </p:sp>
      <p:sp>
        <p:nvSpPr>
          <p:cNvPr id="6" name="Slide Number Placeholder 5"/>
          <p:cNvSpPr>
            <a:spLocks noGrp="1"/>
          </p:cNvSpPr>
          <p:nvPr>
            <p:ph type="sldNum" sz="quarter" idx="13"/>
          </p:nvPr>
        </p:nvSpPr>
        <p:spPr>
          <a:xfrm>
            <a:off x="8399282" y="6324600"/>
            <a:ext cx="439918" cy="236456"/>
          </a:xfrm>
        </p:spPr>
        <p:txBody>
          <a:bodyPr/>
          <a:lstStyle/>
          <a:p>
            <a:fld id="{0E466ADA-D24F-4538-A237-D6F0255529BA}" type="slidenum">
              <a:rPr lang="en-US" altLang="lv-LV" smtClean="0"/>
              <a:pPr/>
              <a:t>21</a:t>
            </a:fld>
            <a:endParaRPr lang="en-US" altLang="lv-LV" dirty="0"/>
          </a:p>
        </p:txBody>
      </p:sp>
    </p:spTree>
    <p:extLst>
      <p:ext uri="{BB962C8B-B14F-4D97-AF65-F5344CB8AC3E}">
        <p14:creationId xmlns:p14="http://schemas.microsoft.com/office/powerpoint/2010/main" val="3110822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264" y="381000"/>
            <a:ext cx="7046536" cy="920675"/>
          </a:xfrm>
        </p:spPr>
        <p:txBody>
          <a:bodyPr>
            <a:normAutofit/>
          </a:bodyPr>
          <a:lstStyle/>
          <a:p>
            <a:pPr algn="ctr"/>
            <a:r>
              <a:rPr lang="lv-LV" dirty="0">
                <a:latin typeface="Tahoma" panose="020B0604030504040204" pitchFamily="34" charset="0"/>
                <a:ea typeface="Tahoma" panose="020B0604030504040204" pitchFamily="34" charset="0"/>
                <a:cs typeface="Tahoma" panose="020B0604030504040204" pitchFamily="34" charset="0"/>
              </a:rPr>
              <a:t>ES valstu atbalsts mājokļu pieejamības veicināšanai</a:t>
            </a:r>
            <a:r>
              <a:rPr lang="lv-LV" baseline="30000" dirty="0">
                <a:latin typeface="Tahoma" panose="020B0604030504040204" pitchFamily="34" charset="0"/>
                <a:ea typeface="Tahoma" panose="020B0604030504040204" pitchFamily="34" charset="0"/>
                <a:cs typeface="Tahoma" panose="020B0604030504040204" pitchFamily="34" charset="0"/>
              </a:rPr>
              <a:t>1</a:t>
            </a:r>
          </a:p>
        </p:txBody>
      </p:sp>
      <p:sp>
        <p:nvSpPr>
          <p:cNvPr id="6" name="Slide Number Placeholder 5"/>
          <p:cNvSpPr>
            <a:spLocks noGrp="1"/>
          </p:cNvSpPr>
          <p:nvPr>
            <p:ph type="sldNum" sz="quarter" idx="13"/>
          </p:nvPr>
        </p:nvSpPr>
        <p:spPr/>
        <p:txBody>
          <a:bodyPr/>
          <a:lstStyle/>
          <a:p>
            <a:fld id="{0E466ADA-D24F-4538-A237-D6F0255529BA}" type="slidenum">
              <a:rPr lang="en-US" altLang="lv-LV" smtClean="0"/>
              <a:pPr/>
              <a:t>22</a:t>
            </a:fld>
            <a:endParaRPr lang="en-US" altLang="lv-LV"/>
          </a:p>
        </p:txBody>
      </p:sp>
      <p:sp>
        <p:nvSpPr>
          <p:cNvPr id="13" name="TextBox 12"/>
          <p:cNvSpPr txBox="1"/>
          <p:nvPr/>
        </p:nvSpPr>
        <p:spPr>
          <a:xfrm>
            <a:off x="591674" y="2644124"/>
            <a:ext cx="3452425" cy="646331"/>
          </a:xfrm>
          <a:prstGeom prst="rect">
            <a:avLst/>
          </a:prstGeom>
          <a:noFill/>
        </p:spPr>
        <p:txBody>
          <a:bodyPr wrap="square" rtlCol="0">
            <a:spAutoFit/>
          </a:bodyPr>
          <a:lstStyle/>
          <a:p>
            <a:pPr algn="ctr"/>
            <a:r>
              <a:rPr lang="lv-LV" sz="1200" b="1" dirty="0">
                <a:solidFill>
                  <a:srgbClr val="00859B"/>
                </a:solidFill>
                <a:latin typeface="Tahoma" panose="020B0604030504040204" pitchFamily="34" charset="0"/>
                <a:ea typeface="Tahoma" panose="020B0604030504040204" pitchFamily="34" charset="0"/>
                <a:cs typeface="Tahoma" panose="020B0604030504040204" pitchFamily="34" charset="0"/>
              </a:rPr>
              <a:t>Lielbritānija</a:t>
            </a:r>
            <a:endParaRPr lang="lv-LV" sz="1200" b="1" baseline="30000" dirty="0">
              <a:solidFill>
                <a:srgbClr val="00859B"/>
              </a:solidFill>
              <a:latin typeface="Tahoma" panose="020B0604030504040204" pitchFamily="34" charset="0"/>
              <a:ea typeface="Tahoma" panose="020B0604030504040204" pitchFamily="34" charset="0"/>
              <a:cs typeface="Tahoma" panose="020B0604030504040204" pitchFamily="34" charset="0"/>
            </a:endParaRPr>
          </a:p>
          <a:p>
            <a:r>
              <a:rPr lang="lv-LV" sz="1200" dirty="0">
                <a:latin typeface="Tahoma" panose="020B0604030504040204" pitchFamily="34" charset="0"/>
                <a:ea typeface="Tahoma" panose="020B0604030504040204" pitchFamily="34" charset="0"/>
                <a:cs typeface="Tahoma" panose="020B0604030504040204" pitchFamily="34" charset="0"/>
              </a:rPr>
              <a:t>Publiski finansēto mājokļu skaits: </a:t>
            </a:r>
            <a:r>
              <a:rPr lang="lv-LV" sz="1200" b="1" dirty="0">
                <a:solidFill>
                  <a:srgbClr val="00859B"/>
                </a:solidFill>
                <a:latin typeface="Tahoma" panose="020B0604030504040204" pitchFamily="34" charset="0"/>
                <a:ea typeface="Tahoma" panose="020B0604030504040204" pitchFamily="34" charset="0"/>
                <a:cs typeface="Tahoma" panose="020B0604030504040204" pitchFamily="34" charset="0"/>
              </a:rPr>
              <a:t>4 954 000</a:t>
            </a:r>
          </a:p>
          <a:p>
            <a:r>
              <a:rPr lang="lv-LV" sz="1200" dirty="0">
                <a:latin typeface="Tahoma" panose="020B0604030504040204" pitchFamily="34" charset="0"/>
                <a:ea typeface="Tahoma" panose="020B0604030504040204" pitchFamily="34" charset="0"/>
                <a:cs typeface="Tahoma" panose="020B0604030504040204" pitchFamily="34" charset="0"/>
              </a:rPr>
              <a:t>Publiski finansēto mājokļu skaits gadā: </a:t>
            </a:r>
            <a:r>
              <a:rPr lang="lv-LV" sz="1200" b="1" dirty="0">
                <a:solidFill>
                  <a:srgbClr val="00859B"/>
                </a:solidFill>
                <a:latin typeface="Tahoma" panose="020B0604030504040204" pitchFamily="34" charset="0"/>
                <a:ea typeface="Tahoma" panose="020B0604030504040204" pitchFamily="34" charset="0"/>
                <a:cs typeface="Tahoma" panose="020B0604030504040204" pitchFamily="34" charset="0"/>
              </a:rPr>
              <a:t>37 640</a:t>
            </a:r>
          </a:p>
        </p:txBody>
      </p:sp>
      <p:sp>
        <p:nvSpPr>
          <p:cNvPr id="25" name="TextBox 24"/>
          <p:cNvSpPr txBox="1"/>
          <p:nvPr/>
        </p:nvSpPr>
        <p:spPr>
          <a:xfrm>
            <a:off x="4713889" y="2629830"/>
            <a:ext cx="3520559" cy="830997"/>
          </a:xfrm>
          <a:prstGeom prst="rect">
            <a:avLst/>
          </a:prstGeom>
          <a:noFill/>
        </p:spPr>
        <p:txBody>
          <a:bodyPr wrap="square" rtlCol="0">
            <a:spAutoFit/>
          </a:bodyPr>
          <a:lstStyle/>
          <a:p>
            <a:pPr algn="ctr"/>
            <a:r>
              <a:rPr lang="lv-LV" sz="1200" b="1" dirty="0">
                <a:solidFill>
                  <a:srgbClr val="00859B"/>
                </a:solidFill>
                <a:latin typeface="Tahoma" panose="020B0604030504040204" pitchFamily="34" charset="0"/>
                <a:ea typeface="Tahoma" panose="020B0604030504040204" pitchFamily="34" charset="0"/>
                <a:cs typeface="Tahoma" panose="020B0604030504040204" pitchFamily="34" charset="0"/>
              </a:rPr>
              <a:t>Austrija</a:t>
            </a:r>
            <a:endParaRPr lang="lv-LV" sz="1200" dirty="0">
              <a:latin typeface="Tahoma" panose="020B0604030504040204" pitchFamily="34" charset="0"/>
              <a:ea typeface="Tahoma" panose="020B0604030504040204" pitchFamily="34" charset="0"/>
              <a:cs typeface="Tahoma" panose="020B0604030504040204" pitchFamily="34" charset="0"/>
            </a:endParaRPr>
          </a:p>
          <a:p>
            <a:r>
              <a:rPr lang="lv-LV" sz="1200" dirty="0">
                <a:latin typeface="Tahoma" panose="020B0604030504040204" pitchFamily="34" charset="0"/>
                <a:ea typeface="Tahoma" panose="020B0604030504040204" pitchFamily="34" charset="0"/>
                <a:cs typeface="Tahoma" panose="020B0604030504040204" pitchFamily="34" charset="0"/>
              </a:rPr>
              <a:t>Publiski finansēto mājokļu skaits: </a:t>
            </a:r>
            <a:r>
              <a:rPr lang="lv-LV" sz="1200" b="1" dirty="0">
                <a:solidFill>
                  <a:srgbClr val="00859B"/>
                </a:solidFill>
                <a:latin typeface="Tahoma" panose="020B0604030504040204" pitchFamily="34" charset="0"/>
                <a:ea typeface="Tahoma" panose="020B0604030504040204" pitchFamily="34" charset="0"/>
                <a:cs typeface="Tahoma" panose="020B0604030504040204" pitchFamily="34" charset="0"/>
              </a:rPr>
              <a:t>954 300</a:t>
            </a:r>
          </a:p>
          <a:p>
            <a:r>
              <a:rPr lang="lv-LV" sz="1200" dirty="0">
                <a:latin typeface="Tahoma" panose="020B0604030504040204" pitchFamily="34" charset="0"/>
                <a:ea typeface="Tahoma" panose="020B0604030504040204" pitchFamily="34" charset="0"/>
                <a:cs typeface="Tahoma" panose="020B0604030504040204" pitchFamily="34" charset="0"/>
              </a:rPr>
              <a:t>Publiski finansēto mājokļu skaits gadā: </a:t>
            </a:r>
            <a:r>
              <a:rPr lang="lv-LV" sz="1200" b="1" dirty="0">
                <a:solidFill>
                  <a:srgbClr val="00859B"/>
                </a:solidFill>
                <a:latin typeface="Tahoma" panose="020B0604030504040204" pitchFamily="34" charset="0"/>
                <a:ea typeface="Tahoma" panose="020B0604030504040204" pitchFamily="34" charset="0"/>
                <a:cs typeface="Tahoma" panose="020B0604030504040204" pitchFamily="34" charset="0"/>
              </a:rPr>
              <a:t>17 800</a:t>
            </a:r>
          </a:p>
          <a:p>
            <a:endParaRPr lang="lv-LV" sz="1200" b="1" dirty="0">
              <a:solidFill>
                <a:srgbClr val="00859B"/>
              </a:solidFill>
              <a:latin typeface="Tahoma" panose="020B0604030504040204" pitchFamily="34" charset="0"/>
              <a:ea typeface="Tahoma" panose="020B0604030504040204" pitchFamily="34" charset="0"/>
              <a:cs typeface="Tahoma" panose="020B0604030504040204" pitchFamily="34" charset="0"/>
            </a:endParaRPr>
          </a:p>
        </p:txBody>
      </p:sp>
      <p:sp>
        <p:nvSpPr>
          <p:cNvPr id="26" name="TextBox 25"/>
          <p:cNvSpPr txBox="1"/>
          <p:nvPr/>
        </p:nvSpPr>
        <p:spPr>
          <a:xfrm>
            <a:off x="4732116" y="4647809"/>
            <a:ext cx="3503903" cy="646331"/>
          </a:xfrm>
          <a:prstGeom prst="rect">
            <a:avLst/>
          </a:prstGeom>
          <a:noFill/>
        </p:spPr>
        <p:txBody>
          <a:bodyPr wrap="square" rtlCol="0">
            <a:spAutoFit/>
          </a:bodyPr>
          <a:lstStyle/>
          <a:p>
            <a:pPr algn="ctr"/>
            <a:r>
              <a:rPr lang="lv-LV" sz="1200" b="1" dirty="0">
                <a:solidFill>
                  <a:srgbClr val="00859B"/>
                </a:solidFill>
                <a:latin typeface="Tahoma" panose="020B0604030504040204" pitchFamily="34" charset="0"/>
                <a:ea typeface="Tahoma" panose="020B0604030504040204" pitchFamily="34" charset="0"/>
                <a:cs typeface="Tahoma" panose="020B0604030504040204" pitchFamily="34" charset="0"/>
              </a:rPr>
              <a:t>Zviedrija</a:t>
            </a:r>
            <a:endParaRPr lang="lv-LV" sz="1200" dirty="0">
              <a:latin typeface="Tahoma" panose="020B0604030504040204" pitchFamily="34" charset="0"/>
              <a:ea typeface="Tahoma" panose="020B0604030504040204" pitchFamily="34" charset="0"/>
              <a:cs typeface="Tahoma" panose="020B0604030504040204" pitchFamily="34" charset="0"/>
            </a:endParaRPr>
          </a:p>
          <a:p>
            <a:r>
              <a:rPr lang="lv-LV" sz="1200" dirty="0">
                <a:latin typeface="Tahoma" panose="020B0604030504040204" pitchFamily="34" charset="0"/>
                <a:ea typeface="Tahoma" panose="020B0604030504040204" pitchFamily="34" charset="0"/>
                <a:cs typeface="Tahoma" panose="020B0604030504040204" pitchFamily="34" charset="0"/>
              </a:rPr>
              <a:t>Publiski finansēto mājokļu skaits: </a:t>
            </a:r>
            <a:r>
              <a:rPr lang="lv-LV" sz="1200" b="1" dirty="0">
                <a:solidFill>
                  <a:srgbClr val="00859B"/>
                </a:solidFill>
                <a:latin typeface="Tahoma" panose="020B0604030504040204" pitchFamily="34" charset="0"/>
                <a:ea typeface="Tahoma" panose="020B0604030504040204" pitchFamily="34" charset="0"/>
                <a:cs typeface="Tahoma" panose="020B0604030504040204" pitchFamily="34" charset="0"/>
              </a:rPr>
              <a:t>911 000</a:t>
            </a:r>
          </a:p>
          <a:p>
            <a:r>
              <a:rPr lang="lv-LV" sz="1200" dirty="0">
                <a:latin typeface="Tahoma" panose="020B0604030504040204" pitchFamily="34" charset="0"/>
                <a:ea typeface="Tahoma" panose="020B0604030504040204" pitchFamily="34" charset="0"/>
                <a:cs typeface="Tahoma" panose="020B0604030504040204" pitchFamily="34" charset="0"/>
              </a:rPr>
              <a:t>Publiski finansēto mājokļu skaits gadā: </a:t>
            </a:r>
            <a:r>
              <a:rPr lang="lv-LV" sz="1200" b="1" dirty="0">
                <a:solidFill>
                  <a:srgbClr val="00859B"/>
                </a:solidFill>
                <a:latin typeface="Tahoma" panose="020B0604030504040204" pitchFamily="34" charset="0"/>
                <a:ea typeface="Tahoma" panose="020B0604030504040204" pitchFamily="34" charset="0"/>
                <a:cs typeface="Tahoma" panose="020B0604030504040204" pitchFamily="34" charset="0"/>
              </a:rPr>
              <a:t>15 000</a:t>
            </a:r>
          </a:p>
        </p:txBody>
      </p:sp>
      <p:sp>
        <p:nvSpPr>
          <p:cNvPr id="31" name="TextBox 30"/>
          <p:cNvSpPr txBox="1"/>
          <p:nvPr/>
        </p:nvSpPr>
        <p:spPr>
          <a:xfrm>
            <a:off x="516791" y="4688868"/>
            <a:ext cx="3602190" cy="646331"/>
          </a:xfrm>
          <a:prstGeom prst="rect">
            <a:avLst/>
          </a:prstGeom>
          <a:noFill/>
        </p:spPr>
        <p:txBody>
          <a:bodyPr wrap="square" rtlCol="0">
            <a:spAutoFit/>
          </a:bodyPr>
          <a:lstStyle/>
          <a:p>
            <a:pPr algn="ctr"/>
            <a:r>
              <a:rPr lang="lv-LV" sz="1200" b="1" dirty="0">
                <a:solidFill>
                  <a:srgbClr val="00859B"/>
                </a:solidFill>
                <a:latin typeface="Tahoma" panose="020B0604030504040204" pitchFamily="34" charset="0"/>
                <a:ea typeface="Tahoma" panose="020B0604030504040204" pitchFamily="34" charset="0"/>
                <a:cs typeface="Tahoma" panose="020B0604030504040204" pitchFamily="34" charset="0"/>
              </a:rPr>
              <a:t>Nīderlande</a:t>
            </a:r>
            <a:endParaRPr lang="lv-LV" sz="1200" dirty="0">
              <a:latin typeface="Tahoma" panose="020B0604030504040204" pitchFamily="34" charset="0"/>
              <a:ea typeface="Tahoma" panose="020B0604030504040204" pitchFamily="34" charset="0"/>
              <a:cs typeface="Tahoma" panose="020B0604030504040204" pitchFamily="34" charset="0"/>
            </a:endParaRPr>
          </a:p>
          <a:p>
            <a:r>
              <a:rPr lang="lv-LV" sz="1200" dirty="0">
                <a:latin typeface="Tahoma" panose="020B0604030504040204" pitchFamily="34" charset="0"/>
                <a:ea typeface="Tahoma" panose="020B0604030504040204" pitchFamily="34" charset="0"/>
                <a:cs typeface="Tahoma" panose="020B0604030504040204" pitchFamily="34" charset="0"/>
              </a:rPr>
              <a:t>Publiski finansēto mājokļu skaits: </a:t>
            </a:r>
            <a:r>
              <a:rPr lang="lv-LV" sz="1200" b="1" dirty="0">
                <a:solidFill>
                  <a:srgbClr val="00859B"/>
                </a:solidFill>
                <a:latin typeface="Tahoma" panose="020B0604030504040204" pitchFamily="34" charset="0"/>
                <a:ea typeface="Tahoma" panose="020B0604030504040204" pitchFamily="34" charset="0"/>
                <a:cs typeface="Tahoma" panose="020B0604030504040204" pitchFamily="34" charset="0"/>
              </a:rPr>
              <a:t>2 555 000</a:t>
            </a:r>
          </a:p>
          <a:p>
            <a:r>
              <a:rPr lang="lv-LV" sz="1200" dirty="0">
                <a:latin typeface="Tahoma" panose="020B0604030504040204" pitchFamily="34" charset="0"/>
                <a:ea typeface="Tahoma" panose="020B0604030504040204" pitchFamily="34" charset="0"/>
                <a:cs typeface="Tahoma" panose="020B0604030504040204" pitchFamily="34" charset="0"/>
              </a:rPr>
              <a:t>Publiski finansēto mājokļu skaits gadā: </a:t>
            </a:r>
            <a:r>
              <a:rPr lang="lv-LV" sz="1200" b="1" dirty="0">
                <a:solidFill>
                  <a:srgbClr val="00859B"/>
                </a:solidFill>
                <a:latin typeface="Tahoma" panose="020B0604030504040204" pitchFamily="34" charset="0"/>
                <a:ea typeface="Tahoma" panose="020B0604030504040204" pitchFamily="34" charset="0"/>
                <a:cs typeface="Tahoma" panose="020B0604030504040204" pitchFamily="34" charset="0"/>
              </a:rPr>
              <a:t>13 497</a:t>
            </a:r>
          </a:p>
        </p:txBody>
      </p:sp>
      <p:sp>
        <p:nvSpPr>
          <p:cNvPr id="21" name="TextBox 20">
            <a:extLst>
              <a:ext uri="{FF2B5EF4-FFF2-40B4-BE49-F238E27FC236}">
                <a16:creationId xmlns:a16="http://schemas.microsoft.com/office/drawing/2014/main" id="{EE17B1F3-1BD6-447A-8199-73503CA798BA}"/>
              </a:ext>
            </a:extLst>
          </p:cNvPr>
          <p:cNvSpPr txBox="1"/>
          <p:nvPr/>
        </p:nvSpPr>
        <p:spPr>
          <a:xfrm>
            <a:off x="893379" y="5394904"/>
            <a:ext cx="7641021" cy="892552"/>
          </a:xfrm>
          <a:prstGeom prst="rect">
            <a:avLst/>
          </a:prstGeom>
          <a:noFill/>
        </p:spPr>
        <p:txBody>
          <a:bodyPr wrap="square" rtlCol="0">
            <a:spAutoFit/>
          </a:bodyPr>
          <a:lstStyle/>
          <a:p>
            <a:pPr algn="just" defTabSz="914400" eaLnBrk="0" hangingPunct="0"/>
            <a:r>
              <a:rPr lang="lv-LV" altLang="lv-LV" sz="1400" b="1" dirty="0">
                <a:solidFill>
                  <a:srgbClr val="00859B"/>
                </a:solidFill>
                <a:latin typeface="Tahoma" panose="020B0604030504040204" pitchFamily="34" charset="0"/>
                <a:ea typeface="Tahoma" panose="020B0604030504040204" pitchFamily="34" charset="0"/>
                <a:cs typeface="Tahoma" panose="020B0604030504040204" pitchFamily="34" charset="0"/>
              </a:rPr>
              <a:t>Secinājumi</a:t>
            </a:r>
          </a:p>
          <a:p>
            <a:pPr marL="285750" indent="-285750" algn="just" defTabSz="914400" eaLnBrk="0" hangingPunct="0">
              <a:spcBef>
                <a:spcPts val="600"/>
              </a:spcBef>
              <a:spcAft>
                <a:spcPts val="0"/>
              </a:spcAft>
              <a:buFont typeface="Arial" panose="020B0604020202020204" pitchFamily="34" charset="0"/>
              <a:buChar char="•"/>
            </a:pPr>
            <a:r>
              <a:rPr lang="lv-LV" altLang="lv-LV" sz="1400" dirty="0">
                <a:latin typeface="Tahoma" panose="020B0604030504040204" pitchFamily="34" charset="0"/>
                <a:ea typeface="Tahoma" panose="020B0604030504040204" pitchFamily="34" charset="0"/>
                <a:cs typeface="Tahoma" panose="020B0604030504040204" pitchFamily="34" charset="0"/>
              </a:rPr>
              <a:t>Rietumeiropas valstis mājokļu pieejamības veicināšanā iegulda būtiskus publiskos apjomus </a:t>
            </a:r>
          </a:p>
          <a:p>
            <a:pPr marL="285750" indent="-285750" algn="just" defTabSz="914400" eaLnBrk="0" hangingPunct="0">
              <a:spcBef>
                <a:spcPts val="600"/>
              </a:spcBef>
              <a:spcAft>
                <a:spcPts val="0"/>
              </a:spcAft>
              <a:buFont typeface="Arial" panose="020B0604020202020204" pitchFamily="34" charset="0"/>
              <a:buChar char="•"/>
            </a:pPr>
            <a:r>
              <a:rPr lang="lv-LV" altLang="lv-LV" sz="1400" dirty="0">
                <a:latin typeface="Tahoma" panose="020B0604030504040204" pitchFamily="34" charset="0"/>
                <a:ea typeface="Tahoma" panose="020B0604030504040204" pitchFamily="34" charset="0"/>
                <a:cs typeface="Tahoma" panose="020B0604030504040204" pitchFamily="34" charset="0"/>
              </a:rPr>
              <a:t>Mājokļu pieejamība tiek piedāvāta plašam sabiedrības lokam</a:t>
            </a:r>
            <a:endParaRPr lang="lv-LV" sz="1400" dirty="0"/>
          </a:p>
        </p:txBody>
      </p:sp>
      <p:pic>
        <p:nvPicPr>
          <p:cNvPr id="9" name="Picture 8">
            <a:extLst>
              <a:ext uri="{FF2B5EF4-FFF2-40B4-BE49-F238E27FC236}">
                <a16:creationId xmlns:a16="http://schemas.microsoft.com/office/drawing/2014/main" id="{36D01563-E5F6-4B4D-A670-F86AE59371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7380" y="1394008"/>
            <a:ext cx="1776212" cy="1185067"/>
          </a:xfrm>
          <a:prstGeom prst="rect">
            <a:avLst/>
          </a:prstGeom>
        </p:spPr>
      </p:pic>
      <p:pic>
        <p:nvPicPr>
          <p:cNvPr id="14" name="Picture 13">
            <a:extLst>
              <a:ext uri="{FF2B5EF4-FFF2-40B4-BE49-F238E27FC236}">
                <a16:creationId xmlns:a16="http://schemas.microsoft.com/office/drawing/2014/main" id="{0B7B6BC1-5373-43A0-848D-E456BEC067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3580" y="3376086"/>
            <a:ext cx="1763812" cy="1185067"/>
          </a:xfrm>
          <a:prstGeom prst="rect">
            <a:avLst/>
          </a:prstGeom>
        </p:spPr>
      </p:pic>
      <p:pic>
        <p:nvPicPr>
          <p:cNvPr id="16" name="Picture 15">
            <a:extLst>
              <a:ext uri="{FF2B5EF4-FFF2-40B4-BE49-F238E27FC236}">
                <a16:creationId xmlns:a16="http://schemas.microsoft.com/office/drawing/2014/main" id="{438D63D9-1C5C-4B20-A4E7-80B8B06897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2262" y="1393573"/>
            <a:ext cx="1763812" cy="1174705"/>
          </a:xfrm>
          <a:prstGeom prst="rect">
            <a:avLst/>
          </a:prstGeom>
        </p:spPr>
      </p:pic>
      <p:pic>
        <p:nvPicPr>
          <p:cNvPr id="18" name="Picture 17">
            <a:extLst>
              <a:ext uri="{FF2B5EF4-FFF2-40B4-BE49-F238E27FC236}">
                <a16:creationId xmlns:a16="http://schemas.microsoft.com/office/drawing/2014/main" id="{82CC2DBB-2765-4073-9FBD-F32F80825D6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95961" y="3376086"/>
            <a:ext cx="1776212" cy="1185067"/>
          </a:xfrm>
          <a:prstGeom prst="rect">
            <a:avLst/>
          </a:prstGeom>
        </p:spPr>
      </p:pic>
      <p:sp>
        <p:nvSpPr>
          <p:cNvPr id="15" name="TextBox 14">
            <a:extLst>
              <a:ext uri="{FF2B5EF4-FFF2-40B4-BE49-F238E27FC236}">
                <a16:creationId xmlns:a16="http://schemas.microsoft.com/office/drawing/2014/main" id="{51821A29-C814-4C59-BE2C-880BE4997ADE}"/>
              </a:ext>
            </a:extLst>
          </p:cNvPr>
          <p:cNvSpPr txBox="1"/>
          <p:nvPr/>
        </p:nvSpPr>
        <p:spPr>
          <a:xfrm>
            <a:off x="433633" y="6494286"/>
            <a:ext cx="8100767" cy="400110"/>
          </a:xfrm>
          <a:prstGeom prst="rect">
            <a:avLst/>
          </a:prstGeom>
          <a:noFill/>
        </p:spPr>
        <p:txBody>
          <a:bodyPr wrap="square" rtlCol="0">
            <a:spAutoFit/>
          </a:bodyPr>
          <a:lstStyle/>
          <a:p>
            <a:r>
              <a:rPr lang="lv-LV" sz="1000" i="1" baseline="30000" dirty="0">
                <a:solidFill>
                  <a:prstClr val="black"/>
                </a:solidFill>
                <a:latin typeface="Tahoma" panose="020B0604030504040204" pitchFamily="34" charset="0"/>
                <a:ea typeface="Tahoma" panose="020B0604030504040204" pitchFamily="34" charset="0"/>
                <a:cs typeface="Tahoma" panose="020B0604030504040204" pitchFamily="34" charset="0"/>
              </a:rPr>
              <a:t>1</a:t>
            </a:r>
            <a:r>
              <a:rPr lang="lv-LV" sz="1000" i="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lv-LV" sz="1000" i="1" dirty="0">
                <a:latin typeface="Tahoma" panose="020B0604030504040204" pitchFamily="34" charset="0"/>
                <a:ea typeface="Tahoma" panose="020B0604030504040204" pitchFamily="34" charset="0"/>
                <a:cs typeface="Tahoma" panose="020B0604030504040204" pitchFamily="34" charset="0"/>
              </a:rPr>
              <a:t>Avots: </a:t>
            </a:r>
            <a:r>
              <a:rPr lang="en-US" sz="1000" i="1" dirty="0">
                <a:latin typeface="Tahoma" panose="020B0604030504040204" pitchFamily="34" charset="0"/>
                <a:ea typeface="Tahoma" panose="020B0604030504040204" pitchFamily="34" charset="0"/>
                <a:cs typeface="Tahoma" panose="020B0604030504040204" pitchFamily="34" charset="0"/>
              </a:rPr>
              <a:t>The Housing Europe Observatory, report ‘The State of Housing in the EU’ </a:t>
            </a:r>
            <a:r>
              <a:rPr lang="lv-LV" sz="1000" i="1" dirty="0">
                <a:latin typeface="Tahoma" panose="020B0604030504040204" pitchFamily="34" charset="0"/>
                <a:ea typeface="Tahoma" panose="020B0604030504040204" pitchFamily="34" charset="0"/>
                <a:cs typeface="Tahoma" panose="020B0604030504040204" pitchFamily="34" charset="0"/>
              </a:rPr>
              <a:t>(2017) </a:t>
            </a:r>
            <a:r>
              <a:rPr lang="lv-LV" sz="1000" i="1" u="sng" dirty="0">
                <a:latin typeface="Tahoma" panose="020B0604030504040204" pitchFamily="34" charset="0"/>
                <a:ea typeface="Tahoma" panose="020B0604030504040204" pitchFamily="34" charset="0"/>
                <a:cs typeface="Tahoma" panose="020B0604030504040204" pitchFamily="34" charset="0"/>
                <a:hlinkClick r:id="rId7"/>
              </a:rPr>
              <a:t>http://www.housingeurope.eu/resource-1001/a-state-of-housing-map-of-europe</a:t>
            </a:r>
            <a:r>
              <a:rPr lang="lv-LV" sz="1000" i="1" u="sng" dirty="0">
                <a:latin typeface="Tahoma" panose="020B0604030504040204" pitchFamily="34" charset="0"/>
                <a:ea typeface="Tahoma" panose="020B0604030504040204" pitchFamily="34" charset="0"/>
                <a:cs typeface="Tahoma" panose="020B0604030504040204" pitchFamily="34" charset="0"/>
              </a:rPr>
              <a:t> </a:t>
            </a:r>
            <a:endParaRPr lang="lv-LV" dirty="0"/>
          </a:p>
        </p:txBody>
      </p:sp>
    </p:spTree>
    <p:extLst>
      <p:ext uri="{BB962C8B-B14F-4D97-AF65-F5344CB8AC3E}">
        <p14:creationId xmlns:p14="http://schemas.microsoft.com/office/powerpoint/2010/main" val="2185229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sz="2800" dirty="0">
                <a:latin typeface="Tahoma" panose="020B0604030504040204" pitchFamily="34" charset="0"/>
                <a:ea typeface="Tahoma" panose="020B0604030504040204" pitchFamily="34" charset="0"/>
                <a:cs typeface="Tahoma" panose="020B0604030504040204" pitchFamily="34" charset="0"/>
              </a:rPr>
              <a:t>Ārvalstu pieredze īres namu būvniecībā - Nīderlande</a:t>
            </a:r>
          </a:p>
        </p:txBody>
      </p:sp>
      <p:sp>
        <p:nvSpPr>
          <p:cNvPr id="3" name="Content Placeholder 2"/>
          <p:cNvSpPr>
            <a:spLocks noGrp="1"/>
          </p:cNvSpPr>
          <p:nvPr>
            <p:ph idx="1"/>
          </p:nvPr>
        </p:nvSpPr>
        <p:spPr>
          <a:xfrm>
            <a:off x="1" y="1583140"/>
            <a:ext cx="8686800" cy="5274860"/>
          </a:xfrm>
        </p:spPr>
        <p:txBody>
          <a:bodyPr>
            <a:normAutofit/>
          </a:bodyPr>
          <a:lstStyle/>
          <a:p>
            <a:pPr marL="469900" lvl="1" indent="0" algn="just">
              <a:buNone/>
            </a:pPr>
            <a:r>
              <a:rPr lang="lv-LV" sz="1700" b="1" dirty="0">
                <a:solidFill>
                  <a:srgbClr val="00859B"/>
                </a:solidFill>
                <a:latin typeface="Tahoma" panose="020B0604030504040204" pitchFamily="34" charset="0"/>
                <a:ea typeface="Tahoma" panose="020B0604030504040204" pitchFamily="34" charset="0"/>
                <a:cs typeface="Tahoma" panose="020B0604030504040204" pitchFamily="34" charset="0"/>
              </a:rPr>
              <a:t>Publisku līdzekļu finansētu māju lietotāji:</a:t>
            </a:r>
          </a:p>
          <a:p>
            <a:pPr lvl="1" algn="just">
              <a:buClr>
                <a:srgbClr val="00859B"/>
              </a:buClr>
              <a:buFont typeface="Wingdings" panose="05000000000000000000" pitchFamily="2" charset="2"/>
              <a:buChar char="Ø"/>
            </a:pPr>
            <a:r>
              <a:rPr lang="lv-LV" sz="1700" dirty="0">
                <a:latin typeface="Tahoma" panose="020B0604030504040204" pitchFamily="34" charset="0"/>
                <a:ea typeface="Tahoma" panose="020B0604030504040204" pitchFamily="34" charset="0"/>
                <a:cs typeface="Tahoma" panose="020B0604030504040204" pitchFamily="34" charset="0"/>
              </a:rPr>
              <a:t>personas ienākumi nepārsniedz 40 000 EUR gadā</a:t>
            </a:r>
          </a:p>
          <a:p>
            <a:pPr lvl="1" algn="just">
              <a:buClr>
                <a:srgbClr val="00859B"/>
              </a:buClr>
              <a:buFont typeface="Wingdings" panose="05000000000000000000" pitchFamily="2" charset="2"/>
              <a:buChar char="Ø"/>
            </a:pPr>
            <a:r>
              <a:rPr lang="lv-LV" sz="1700" dirty="0">
                <a:latin typeface="Tahoma" panose="020B0604030504040204" pitchFamily="34" charset="0"/>
                <a:ea typeface="Tahoma" panose="020B0604030504040204" pitchFamily="34" charset="0"/>
                <a:cs typeface="Tahoma" panose="020B0604030504040204" pitchFamily="34" charset="0"/>
              </a:rPr>
              <a:t>10% pamatojoties uz citiem objektīviem kritērijiem, piemēram, </a:t>
            </a:r>
            <a:r>
              <a:rPr lang="lv-LV" sz="1700" dirty="0" err="1">
                <a:latin typeface="Tahoma" panose="020B0604030504040204" pitchFamily="34" charset="0"/>
                <a:ea typeface="Tahoma" panose="020B0604030504040204" pitchFamily="34" charset="0"/>
                <a:cs typeface="Tahoma" panose="020B0604030504040204" pitchFamily="34" charset="0"/>
              </a:rPr>
              <a:t>daudzbērnu</a:t>
            </a:r>
            <a:r>
              <a:rPr lang="lv-LV" sz="1700" dirty="0">
                <a:latin typeface="Tahoma" panose="020B0604030504040204" pitchFamily="34" charset="0"/>
                <a:ea typeface="Tahoma" panose="020B0604030504040204" pitchFamily="34" charset="0"/>
                <a:cs typeface="Tahoma" panose="020B0604030504040204" pitchFamily="34" charset="0"/>
              </a:rPr>
              <a:t> ģimenes u.c. regulējumā norādītas grupas </a:t>
            </a:r>
          </a:p>
          <a:p>
            <a:pPr marL="469900" lvl="1" indent="0" algn="just">
              <a:buNone/>
            </a:pPr>
            <a:endParaRPr lang="lv-LV" sz="1700" dirty="0">
              <a:latin typeface="Tahoma" panose="020B0604030504040204" pitchFamily="34" charset="0"/>
              <a:ea typeface="Tahoma" panose="020B0604030504040204" pitchFamily="34" charset="0"/>
              <a:cs typeface="Tahoma" panose="020B0604030504040204" pitchFamily="34" charset="0"/>
            </a:endParaRPr>
          </a:p>
          <a:p>
            <a:pPr marL="469900" lvl="1" indent="0" algn="just">
              <a:buNone/>
            </a:pPr>
            <a:r>
              <a:rPr lang="lv-LV" sz="1700" b="1" dirty="0">
                <a:solidFill>
                  <a:srgbClr val="00859B"/>
                </a:solidFill>
                <a:latin typeface="Tahoma" panose="020B0604030504040204" pitchFamily="34" charset="0"/>
                <a:ea typeface="Tahoma" panose="020B0604030504040204" pitchFamily="34" charset="0"/>
                <a:cs typeface="Tahoma" panose="020B0604030504040204" pitchFamily="34" charset="0"/>
              </a:rPr>
              <a:t>Valsts atbalsts pieejama mājokļa nodrošināšanai:</a:t>
            </a:r>
          </a:p>
          <a:p>
            <a:pPr lvl="1" algn="just">
              <a:buClr>
                <a:srgbClr val="00859B"/>
              </a:buClr>
              <a:buFont typeface="Wingdings" panose="05000000000000000000" pitchFamily="2" charset="2"/>
              <a:buChar char="Ø"/>
            </a:pPr>
            <a:r>
              <a:rPr lang="lv-LV" sz="1700" dirty="0">
                <a:latin typeface="Tahoma" panose="020B0604030504040204" pitchFamily="34" charset="0"/>
                <a:ea typeface="Tahoma" panose="020B0604030504040204" pitchFamily="34" charset="0"/>
                <a:cs typeface="Tahoma" panose="020B0604030504040204" pitchFamily="34" charset="0"/>
              </a:rPr>
              <a:t>Ilgtermiņa aizdevums līdz pat 50 gadiem ar zemu % likmi </a:t>
            </a:r>
          </a:p>
          <a:p>
            <a:pPr lvl="1" algn="just">
              <a:buClr>
                <a:srgbClr val="00859B"/>
              </a:buClr>
              <a:buFont typeface="Wingdings" panose="05000000000000000000" pitchFamily="2" charset="2"/>
              <a:buChar char="Ø"/>
            </a:pPr>
            <a:r>
              <a:rPr lang="lv-LV" sz="1700" dirty="0">
                <a:latin typeface="Tahoma" panose="020B0604030504040204" pitchFamily="34" charset="0"/>
                <a:ea typeface="Tahoma" panose="020B0604030504040204" pitchFamily="34" charset="0"/>
                <a:cs typeface="Tahoma" panose="020B0604030504040204" pitchFamily="34" charset="0"/>
              </a:rPr>
              <a:t>Valsts garantijas aizņēmumiem</a:t>
            </a:r>
          </a:p>
          <a:p>
            <a:pPr lvl="1" algn="just">
              <a:buClr>
                <a:srgbClr val="00859B"/>
              </a:buClr>
              <a:buFont typeface="Wingdings" panose="05000000000000000000" pitchFamily="2" charset="2"/>
              <a:buChar char="Ø"/>
            </a:pPr>
            <a:r>
              <a:rPr lang="lv-LV" sz="1700" dirty="0">
                <a:latin typeface="Tahoma" panose="020B0604030504040204" pitchFamily="34" charset="0"/>
                <a:ea typeface="Tahoma" panose="020B0604030504040204" pitchFamily="34" charset="0"/>
                <a:cs typeface="Tahoma" panose="020B0604030504040204" pitchFamily="34" charset="0"/>
              </a:rPr>
              <a:t>Valsts vai pašvaldības īpašumā esošas zemes pārdošana par cenu, kas zemāka par tirgus vērtību</a:t>
            </a:r>
          </a:p>
          <a:p>
            <a:pPr marL="469900" lvl="1" indent="0" algn="just">
              <a:buNone/>
            </a:pPr>
            <a:endParaRPr lang="lv-LV" sz="1700" dirty="0">
              <a:latin typeface="Tahoma" panose="020B0604030504040204" pitchFamily="34" charset="0"/>
              <a:ea typeface="Tahoma" panose="020B0604030504040204" pitchFamily="34" charset="0"/>
              <a:cs typeface="Tahoma" panose="020B0604030504040204" pitchFamily="34" charset="0"/>
            </a:endParaRPr>
          </a:p>
          <a:p>
            <a:pPr marL="469900" lvl="1" indent="0" algn="just">
              <a:buNone/>
            </a:pPr>
            <a:r>
              <a:rPr lang="lv-LV" sz="1700" b="1" dirty="0">
                <a:solidFill>
                  <a:srgbClr val="00859B"/>
                </a:solidFill>
                <a:latin typeface="Tahoma" panose="020B0604030504040204" pitchFamily="34" charset="0"/>
                <a:ea typeface="Tahoma" panose="020B0604030504040204" pitchFamily="34" charset="0"/>
                <a:cs typeface="Tahoma" panose="020B0604030504040204" pitchFamily="34" charset="0"/>
              </a:rPr>
              <a:t>Izvirzītās prasības no publiskiem līdzekļiem finansētām mājām</a:t>
            </a:r>
            <a:r>
              <a:rPr lang="lv-LV" sz="1700" b="1" dirty="0">
                <a:latin typeface="Tahoma" panose="020B0604030504040204" pitchFamily="34" charset="0"/>
                <a:ea typeface="Tahoma" panose="020B0604030504040204" pitchFamily="34" charset="0"/>
                <a:cs typeface="Tahoma" panose="020B0604030504040204" pitchFamily="34" charset="0"/>
              </a:rPr>
              <a:t> </a:t>
            </a:r>
          </a:p>
          <a:p>
            <a:pPr lvl="1" algn="just">
              <a:buClr>
                <a:srgbClr val="00859B"/>
              </a:buClr>
              <a:buFont typeface="Wingdings" panose="05000000000000000000" pitchFamily="2" charset="2"/>
              <a:buChar char="Ø"/>
            </a:pPr>
            <a:r>
              <a:rPr lang="fr-FR" sz="1700" dirty="0" err="1">
                <a:latin typeface="Tahoma" panose="020B0604030504040204" pitchFamily="34" charset="0"/>
                <a:ea typeface="Tahoma" panose="020B0604030504040204" pitchFamily="34" charset="0"/>
                <a:cs typeface="Tahoma" panose="020B0604030504040204" pitchFamily="34" charset="0"/>
              </a:rPr>
              <a:t>Īres</a:t>
            </a:r>
            <a:r>
              <a:rPr lang="fr-FR" sz="1700" dirty="0">
                <a:latin typeface="Tahoma" panose="020B0604030504040204" pitchFamily="34" charset="0"/>
                <a:ea typeface="Tahoma" panose="020B0604030504040204" pitchFamily="34" charset="0"/>
                <a:cs typeface="Tahoma" panose="020B0604030504040204" pitchFamily="34" charset="0"/>
              </a:rPr>
              <a:t> griesti </a:t>
            </a:r>
            <a:r>
              <a:rPr lang="lv-LV" sz="1700" dirty="0">
                <a:latin typeface="Tahoma" panose="020B0604030504040204" pitchFamily="34" charset="0"/>
                <a:ea typeface="Tahoma" panose="020B0604030504040204" pitchFamily="34" charset="0"/>
                <a:cs typeface="Tahoma" panose="020B0604030504040204" pitchFamily="34" charset="0"/>
              </a:rPr>
              <a:t>mājoklim </a:t>
            </a:r>
            <a:r>
              <a:rPr lang="fr-FR" sz="1700" dirty="0">
                <a:latin typeface="Tahoma" panose="020B0604030504040204" pitchFamily="34" charset="0"/>
                <a:ea typeface="Tahoma" panose="020B0604030504040204" pitchFamily="34" charset="0"/>
                <a:cs typeface="Tahoma" panose="020B0604030504040204" pitchFamily="34" charset="0"/>
              </a:rPr>
              <a:t>- </a:t>
            </a:r>
            <a:r>
              <a:rPr lang="lv-LV" sz="1700" dirty="0">
                <a:latin typeface="Tahoma" panose="020B0604030504040204" pitchFamily="34" charset="0"/>
                <a:ea typeface="Tahoma" panose="020B0604030504040204" pitchFamily="34" charset="0"/>
                <a:cs typeface="Tahoma" panose="020B0604030504040204" pitchFamily="34" charset="0"/>
              </a:rPr>
              <a:t>711</a:t>
            </a:r>
            <a:r>
              <a:rPr lang="fr-FR" sz="1700" dirty="0">
                <a:latin typeface="Tahoma" panose="020B0604030504040204" pitchFamily="34" charset="0"/>
                <a:ea typeface="Tahoma" panose="020B0604030504040204" pitchFamily="34" charset="0"/>
                <a:cs typeface="Tahoma" panose="020B0604030504040204" pitchFamily="34" charset="0"/>
              </a:rPr>
              <a:t> </a:t>
            </a:r>
            <a:r>
              <a:rPr lang="lv-LV" sz="1600" dirty="0">
                <a:latin typeface="Tahoma" panose="020B0604030504040204" pitchFamily="34" charset="0"/>
                <a:ea typeface="Tahoma" panose="020B0604030504040204" pitchFamily="34" charset="0"/>
                <a:cs typeface="Tahoma" panose="020B0604030504040204" pitchFamily="34" charset="0"/>
              </a:rPr>
              <a:t>EUR</a:t>
            </a:r>
            <a:r>
              <a:rPr lang="fr-FR" sz="1700" i="1" dirty="0">
                <a:latin typeface="Tahoma" panose="020B0604030504040204" pitchFamily="34" charset="0"/>
                <a:ea typeface="Tahoma" panose="020B0604030504040204" pitchFamily="34" charset="0"/>
                <a:cs typeface="Tahoma" panose="020B0604030504040204" pitchFamily="34" charset="0"/>
              </a:rPr>
              <a:t> </a:t>
            </a:r>
            <a:r>
              <a:rPr lang="fr-FR" sz="1700" dirty="0" err="1">
                <a:latin typeface="Tahoma" panose="020B0604030504040204" pitchFamily="34" charset="0"/>
                <a:ea typeface="Tahoma" panose="020B0604030504040204" pitchFamily="34" charset="0"/>
                <a:cs typeface="Tahoma" panose="020B0604030504040204" pitchFamily="34" charset="0"/>
              </a:rPr>
              <a:t>apmērā</a:t>
            </a:r>
            <a:endParaRPr lang="lv-LV" sz="1700" dirty="0">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5"/>
          <p:cNvSpPr>
            <a:spLocks noGrp="1"/>
          </p:cNvSpPr>
          <p:nvPr>
            <p:ph type="sldNum" sz="quarter" idx="13"/>
          </p:nvPr>
        </p:nvSpPr>
        <p:spPr>
          <a:xfrm>
            <a:off x="8390965" y="6324600"/>
            <a:ext cx="448235" cy="304800"/>
          </a:xfrm>
        </p:spPr>
        <p:txBody>
          <a:bodyPr/>
          <a:lstStyle/>
          <a:p>
            <a:fld id="{F2C0D016-9A93-4D33-9255-09B9471B6317}" type="slidenum">
              <a:rPr lang="en-US" altLang="lv-LV" smtClean="0"/>
              <a:pPr/>
              <a:t>23</a:t>
            </a:fld>
            <a:endParaRPr lang="en-US" altLang="lv-LV" dirty="0"/>
          </a:p>
        </p:txBody>
      </p:sp>
    </p:spTree>
    <p:extLst>
      <p:ext uri="{BB962C8B-B14F-4D97-AF65-F5344CB8AC3E}">
        <p14:creationId xmlns:p14="http://schemas.microsoft.com/office/powerpoint/2010/main" val="1854205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sz="2800" dirty="0">
                <a:latin typeface="Tahoma" panose="020B0604030504040204" pitchFamily="34" charset="0"/>
                <a:ea typeface="Tahoma" panose="020B0604030504040204" pitchFamily="34" charset="0"/>
                <a:cs typeface="Tahoma" panose="020B0604030504040204" pitchFamily="34" charset="0"/>
              </a:rPr>
              <a:t>Ārvalstu pieredze īres namu būvniecībā - Dānija</a:t>
            </a:r>
          </a:p>
        </p:txBody>
      </p:sp>
      <p:sp>
        <p:nvSpPr>
          <p:cNvPr id="3" name="Content Placeholder 2"/>
          <p:cNvSpPr>
            <a:spLocks noGrp="1"/>
          </p:cNvSpPr>
          <p:nvPr>
            <p:ph idx="1"/>
          </p:nvPr>
        </p:nvSpPr>
        <p:spPr>
          <a:xfrm>
            <a:off x="347830" y="1771934"/>
            <a:ext cx="8299525" cy="4373573"/>
          </a:xfrm>
        </p:spPr>
        <p:txBody>
          <a:bodyPr>
            <a:normAutofit fontScale="92500" lnSpcReduction="20000"/>
          </a:bodyPr>
          <a:lstStyle/>
          <a:p>
            <a:pPr marL="469900" lvl="1" indent="0" algn="just">
              <a:buNone/>
            </a:pPr>
            <a:r>
              <a:rPr lang="lv-LV" sz="1800" b="1" dirty="0">
                <a:solidFill>
                  <a:srgbClr val="00859B"/>
                </a:solidFill>
                <a:latin typeface="Tahoma" panose="020B0604030504040204" pitchFamily="34" charset="0"/>
                <a:ea typeface="Tahoma" panose="020B0604030504040204" pitchFamily="34" charset="0"/>
                <a:cs typeface="Tahoma" panose="020B0604030504040204" pitchFamily="34" charset="0"/>
              </a:rPr>
              <a:t>Publisku līdzekļu finansētu māju lietotāji:</a:t>
            </a:r>
          </a:p>
          <a:p>
            <a:pPr marL="469900" lvl="1" indent="0" algn="just">
              <a:buNone/>
            </a:pPr>
            <a:endParaRPr lang="lv-LV" sz="1800" dirty="0">
              <a:latin typeface="Tahoma" panose="020B0604030504040204" pitchFamily="34" charset="0"/>
              <a:ea typeface="Tahoma" panose="020B0604030504040204" pitchFamily="34" charset="0"/>
              <a:cs typeface="Tahoma" panose="020B0604030504040204" pitchFamily="34" charset="0"/>
            </a:endParaRPr>
          </a:p>
          <a:p>
            <a:pPr lvl="1" algn="just">
              <a:buClr>
                <a:srgbClr val="00859B"/>
              </a:buClr>
              <a:buFont typeface="Wingdings" panose="05000000000000000000" pitchFamily="2" charset="2"/>
              <a:buChar char="Ø"/>
            </a:pPr>
            <a:r>
              <a:rPr lang="lv-LV" sz="1800" dirty="0">
                <a:latin typeface="Tahoma" panose="020B0604030504040204" pitchFamily="34" charset="0"/>
                <a:ea typeface="Tahoma" panose="020B0604030504040204" pitchFamily="34" charset="0"/>
                <a:cs typeface="Tahoma" panose="020B0604030504040204" pitchFamily="34" charset="0"/>
              </a:rPr>
              <a:t>Visi valsts iedzīvotāji</a:t>
            </a:r>
          </a:p>
          <a:p>
            <a:pPr marL="469900" lvl="1" indent="0" algn="just">
              <a:buNone/>
            </a:pPr>
            <a:endParaRPr lang="lv-LV" sz="1800" dirty="0">
              <a:latin typeface="Tahoma" panose="020B0604030504040204" pitchFamily="34" charset="0"/>
              <a:ea typeface="Tahoma" panose="020B0604030504040204" pitchFamily="34" charset="0"/>
              <a:cs typeface="Tahoma" panose="020B0604030504040204" pitchFamily="34" charset="0"/>
            </a:endParaRPr>
          </a:p>
          <a:p>
            <a:pPr marL="469900" lvl="1" indent="0" algn="just">
              <a:buNone/>
            </a:pPr>
            <a:r>
              <a:rPr lang="lv-LV" sz="1800" b="1" dirty="0">
                <a:solidFill>
                  <a:srgbClr val="00859B"/>
                </a:solidFill>
                <a:latin typeface="Tahoma" panose="020B0604030504040204" pitchFamily="34" charset="0"/>
                <a:ea typeface="Tahoma" panose="020B0604030504040204" pitchFamily="34" charset="0"/>
                <a:cs typeface="Tahoma" panose="020B0604030504040204" pitchFamily="34" charset="0"/>
              </a:rPr>
              <a:t>Valsts atbalsts pieejama mājokļa nodrošināšanai:</a:t>
            </a:r>
          </a:p>
          <a:p>
            <a:pPr marL="469900" lvl="1" indent="0" algn="just">
              <a:buNone/>
            </a:pPr>
            <a:endParaRPr lang="lv-LV" sz="1800" dirty="0">
              <a:latin typeface="Tahoma" panose="020B0604030504040204" pitchFamily="34" charset="0"/>
              <a:ea typeface="Tahoma" panose="020B0604030504040204" pitchFamily="34" charset="0"/>
              <a:cs typeface="Tahoma" panose="020B0604030504040204" pitchFamily="34" charset="0"/>
            </a:endParaRPr>
          </a:p>
          <a:p>
            <a:pPr lvl="1" algn="just">
              <a:buClr>
                <a:srgbClr val="00859B"/>
              </a:buClr>
              <a:buFont typeface="Wingdings" panose="05000000000000000000" pitchFamily="2" charset="2"/>
              <a:buChar char="Ø"/>
            </a:pPr>
            <a:r>
              <a:rPr lang="lv-LV" sz="1800" dirty="0">
                <a:latin typeface="Tahoma" panose="020B0604030504040204" pitchFamily="34" charset="0"/>
                <a:ea typeface="Tahoma" panose="020B0604030504040204" pitchFamily="34" charset="0"/>
                <a:cs typeface="Tahoma" panose="020B0604030504040204" pitchFamily="34" charset="0"/>
              </a:rPr>
              <a:t>10% pašvaldības bezprocentu aizdevums uz 50 gadiem</a:t>
            </a:r>
          </a:p>
          <a:p>
            <a:pPr lvl="1" algn="just">
              <a:buClr>
                <a:srgbClr val="00859B"/>
              </a:buClr>
              <a:buFont typeface="Wingdings" panose="05000000000000000000" pitchFamily="2" charset="2"/>
              <a:buChar char="Ø"/>
            </a:pPr>
            <a:r>
              <a:rPr lang="lv-LV" sz="1800" dirty="0">
                <a:latin typeface="Tahoma" panose="020B0604030504040204" pitchFamily="34" charset="0"/>
                <a:ea typeface="Tahoma" panose="020B0604030504040204" pitchFamily="34" charset="0"/>
                <a:cs typeface="Tahoma" panose="020B0604030504040204" pitchFamily="34" charset="0"/>
              </a:rPr>
              <a:t>88% komercbanku aizdevums ar valsts galvojumu </a:t>
            </a:r>
          </a:p>
          <a:p>
            <a:pPr lvl="1" algn="just">
              <a:buClr>
                <a:srgbClr val="00859B"/>
              </a:buClr>
              <a:buFont typeface="Wingdings" panose="05000000000000000000" pitchFamily="2" charset="2"/>
              <a:buChar char="Ø"/>
            </a:pPr>
            <a:r>
              <a:rPr lang="lv-LV" sz="1800" dirty="0">
                <a:latin typeface="Tahoma" panose="020B0604030504040204" pitchFamily="34" charset="0"/>
                <a:ea typeface="Tahoma" panose="020B0604030504040204" pitchFamily="34" charset="0"/>
                <a:cs typeface="Tahoma" panose="020B0604030504040204" pitchFamily="34" charset="0"/>
              </a:rPr>
              <a:t>2% īrnieku depozīts, ko īrnieki iemaksā iemitinoties, un var saņemt atpakaļ mainot mājokli.</a:t>
            </a:r>
          </a:p>
          <a:p>
            <a:pPr marL="469900" lvl="1" indent="0" algn="just">
              <a:buNone/>
            </a:pPr>
            <a:r>
              <a:rPr lang="lv-LV" sz="1800" b="1" dirty="0">
                <a:latin typeface="Tahoma" panose="020B0604030504040204" pitchFamily="34" charset="0"/>
                <a:ea typeface="Tahoma" panose="020B0604030504040204" pitchFamily="34" charset="0"/>
                <a:cs typeface="Tahoma" panose="020B0604030504040204" pitchFamily="34" charset="0"/>
              </a:rPr>
              <a:t> </a:t>
            </a:r>
            <a:endParaRPr lang="lv-LV" sz="1800" dirty="0">
              <a:latin typeface="Tahoma" panose="020B0604030504040204" pitchFamily="34" charset="0"/>
              <a:ea typeface="Tahoma" panose="020B0604030504040204" pitchFamily="34" charset="0"/>
              <a:cs typeface="Tahoma" panose="020B0604030504040204" pitchFamily="34" charset="0"/>
            </a:endParaRPr>
          </a:p>
          <a:p>
            <a:pPr marL="469900" lvl="1" indent="0" algn="just">
              <a:buNone/>
            </a:pPr>
            <a:r>
              <a:rPr lang="lv-LV" sz="1800" b="1" dirty="0">
                <a:solidFill>
                  <a:srgbClr val="00859B"/>
                </a:solidFill>
                <a:latin typeface="Tahoma" panose="020B0604030504040204" pitchFamily="34" charset="0"/>
                <a:ea typeface="Tahoma" panose="020B0604030504040204" pitchFamily="34" charset="0"/>
                <a:cs typeface="Tahoma" panose="020B0604030504040204" pitchFamily="34" charset="0"/>
              </a:rPr>
              <a:t>Izvirzītās prasības no publiskiem līdzekļiem finansētām mājām </a:t>
            </a:r>
          </a:p>
          <a:p>
            <a:pPr marL="469900" lvl="1" indent="0" algn="just">
              <a:buNone/>
            </a:pPr>
            <a:endParaRPr lang="lv-LV" sz="1800" b="1" dirty="0">
              <a:latin typeface="Tahoma" panose="020B0604030504040204" pitchFamily="34" charset="0"/>
              <a:ea typeface="Tahoma" panose="020B0604030504040204" pitchFamily="34" charset="0"/>
              <a:cs typeface="Tahoma" panose="020B0604030504040204" pitchFamily="34" charset="0"/>
            </a:endParaRPr>
          </a:p>
          <a:p>
            <a:pPr lvl="1" algn="just">
              <a:buClr>
                <a:srgbClr val="00859B"/>
              </a:buClr>
              <a:buFont typeface="Wingdings" panose="05000000000000000000" pitchFamily="2" charset="2"/>
              <a:buChar char="Ø"/>
            </a:pPr>
            <a:r>
              <a:rPr lang="lv-LV" sz="1800" dirty="0">
                <a:latin typeface="Tahoma" panose="020B0604030504040204" pitchFamily="34" charset="0"/>
                <a:ea typeface="Tahoma" panose="020B0604030504040204" pitchFamily="34" charset="0"/>
                <a:cs typeface="Tahoma" panose="020B0604030504040204" pitchFamily="34" charset="0"/>
              </a:rPr>
              <a:t>Maksimālā mājokļu būvniecības - 3076 EUR/m2 (~25% zemāka par tirgus cenu) </a:t>
            </a:r>
          </a:p>
          <a:p>
            <a:pPr lvl="1" algn="just">
              <a:buClr>
                <a:srgbClr val="00859B"/>
              </a:buClr>
              <a:buFont typeface="Wingdings" panose="05000000000000000000" pitchFamily="2" charset="2"/>
              <a:buChar char="Ø"/>
            </a:pPr>
            <a:r>
              <a:rPr lang="lv-LV" sz="1800" dirty="0">
                <a:latin typeface="Tahoma" panose="020B0604030504040204" pitchFamily="34" charset="0"/>
                <a:ea typeface="Tahoma" panose="020B0604030504040204" pitchFamily="34" charset="0"/>
                <a:cs typeface="Tahoma" panose="020B0604030504040204" pitchFamily="34" charset="0"/>
              </a:rPr>
              <a:t>Maksimālais šāda mājokļa izmērs – 110 m2</a:t>
            </a:r>
          </a:p>
          <a:p>
            <a:pPr marL="469900" lvl="1" indent="0" algn="just">
              <a:buNone/>
            </a:pPr>
            <a:endParaRPr lang="lv-LV" sz="1800" dirty="0">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Arial" panose="020B0604020202020204" pitchFamily="34" charset="0"/>
              <a:buChar char="•"/>
            </a:pPr>
            <a:endParaRPr lang="lv-LV" sz="2400" dirty="0">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5"/>
          <p:cNvSpPr>
            <a:spLocks noGrp="1"/>
          </p:cNvSpPr>
          <p:nvPr>
            <p:ph type="sldNum" sz="quarter" idx="13"/>
          </p:nvPr>
        </p:nvSpPr>
        <p:spPr>
          <a:xfrm>
            <a:off x="8455511" y="6324600"/>
            <a:ext cx="383689" cy="304800"/>
          </a:xfrm>
        </p:spPr>
        <p:txBody>
          <a:bodyPr/>
          <a:lstStyle/>
          <a:p>
            <a:fld id="{F2C0D016-9A93-4D33-9255-09B9471B6317}" type="slidenum">
              <a:rPr lang="en-US" altLang="lv-LV" smtClean="0"/>
              <a:pPr/>
              <a:t>24</a:t>
            </a:fld>
            <a:endParaRPr lang="en-US" altLang="lv-LV" dirty="0"/>
          </a:p>
        </p:txBody>
      </p:sp>
    </p:spTree>
    <p:extLst>
      <p:ext uri="{BB962C8B-B14F-4D97-AF65-F5344CB8AC3E}">
        <p14:creationId xmlns:p14="http://schemas.microsoft.com/office/powerpoint/2010/main" val="3970582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1"/>
          <p:cNvSpPr>
            <a:spLocks noGrp="1"/>
          </p:cNvSpPr>
          <p:nvPr>
            <p:ph type="body" sz="quarter" idx="10"/>
          </p:nvPr>
        </p:nvSpPr>
        <p:spPr>
          <a:xfrm>
            <a:off x="685800" y="3479800"/>
            <a:ext cx="7772400" cy="1422400"/>
          </a:xfrm>
        </p:spPr>
        <p:txBody>
          <a:bodyPr/>
          <a:lstStyle/>
          <a:p>
            <a:pPr>
              <a:spcBef>
                <a:spcPct val="0"/>
              </a:spcBef>
              <a:spcAft>
                <a:spcPts val="600"/>
              </a:spcAft>
            </a:pPr>
            <a:r>
              <a:rPr lang="lv-LV" altLang="lv-LV" sz="4400">
                <a:solidFill>
                  <a:srgbClr val="228B9D"/>
                </a:solidFill>
                <a:ea typeface="ＭＳ Ｐゴシック" panose="020B0600070205080204" pitchFamily="34" charset="-128"/>
              </a:rPr>
              <a:t>Paldies!</a:t>
            </a:r>
          </a:p>
          <a:p>
            <a:pPr>
              <a:spcBef>
                <a:spcPct val="0"/>
              </a:spcBef>
              <a:spcAft>
                <a:spcPts val="600"/>
              </a:spcAft>
            </a:pPr>
            <a:endParaRPr lang="lv-LV" altLang="lv-LV" sz="4000">
              <a:ea typeface="ＭＳ Ｐゴシック" panose="020B0600070205080204" pitchFamily="34" charset="-128"/>
            </a:endParaRPr>
          </a:p>
        </p:txBody>
      </p:sp>
      <p:sp>
        <p:nvSpPr>
          <p:cNvPr id="19459" name="Text Placeholder 2"/>
          <p:cNvSpPr>
            <a:spLocks noGrp="1"/>
          </p:cNvSpPr>
          <p:nvPr>
            <p:ph type="body" sz="quarter" idx="11"/>
          </p:nvPr>
        </p:nvSpPr>
        <p:spPr>
          <a:xfrm>
            <a:off x="685800" y="4902202"/>
            <a:ext cx="7772400" cy="1643063"/>
          </a:xfrm>
        </p:spPr>
        <p:txBody>
          <a:bodyPr>
            <a:normAutofit fontScale="85000" lnSpcReduction="20000"/>
          </a:bodyPr>
          <a:lstStyle/>
          <a:p>
            <a:pPr>
              <a:lnSpc>
                <a:spcPct val="110000"/>
              </a:lnSpc>
              <a:spcBef>
                <a:spcPct val="0"/>
              </a:spcBef>
              <a:buClr>
                <a:srgbClr val="DAEDA9"/>
              </a:buClr>
              <a:tabLst>
                <a:tab pos="984250" algn="l"/>
              </a:tabLst>
              <a:defRPr/>
            </a:pPr>
            <a:r>
              <a:rPr lang="lv-LV" altLang="lv-LV" b="1" dirty="0">
                <a:cs typeface="Arial" pitchFamily="34" charset="0"/>
              </a:rPr>
              <a:t>Ekonomikas ministrija</a:t>
            </a:r>
          </a:p>
          <a:p>
            <a:pPr>
              <a:lnSpc>
                <a:spcPct val="110000"/>
              </a:lnSpc>
              <a:spcBef>
                <a:spcPct val="0"/>
              </a:spcBef>
              <a:buClr>
                <a:srgbClr val="DAEDA9"/>
              </a:buClr>
              <a:tabLst>
                <a:tab pos="984250" algn="l"/>
              </a:tabLst>
              <a:defRPr/>
            </a:pPr>
            <a:r>
              <a:rPr lang="lv-LV" altLang="lv-LV" dirty="0">
                <a:cs typeface="Arial" pitchFamily="34" charset="0"/>
              </a:rPr>
              <a:t>Adrese: Brīvības iela 55, Rīga, LV-1519</a:t>
            </a:r>
            <a:br>
              <a:rPr lang="lv-LV" altLang="lv-LV" dirty="0">
                <a:cs typeface="Arial" pitchFamily="34" charset="0"/>
              </a:rPr>
            </a:br>
            <a:r>
              <a:rPr lang="lv-LV" altLang="lv-LV" dirty="0">
                <a:cs typeface="Arial" pitchFamily="34" charset="0"/>
              </a:rPr>
              <a:t>Tālrunis: +371 6 7013 100</a:t>
            </a:r>
            <a:br>
              <a:rPr lang="lv-LV" altLang="lv-LV" dirty="0">
                <a:cs typeface="Arial" pitchFamily="34" charset="0"/>
              </a:rPr>
            </a:br>
            <a:r>
              <a:rPr lang="lv-LV" altLang="lv-LV" dirty="0">
                <a:cs typeface="Arial" pitchFamily="34" charset="0"/>
              </a:rPr>
              <a:t>Fakss: +371 6 7280 882</a:t>
            </a:r>
            <a:br>
              <a:rPr lang="lv-LV" altLang="lv-LV" dirty="0">
                <a:solidFill>
                  <a:srgbClr val="005374"/>
                </a:solidFill>
                <a:cs typeface="Arial" pitchFamily="34" charset="0"/>
              </a:rPr>
            </a:br>
            <a:r>
              <a:rPr lang="lv-LV" altLang="lv-LV" dirty="0">
                <a:cs typeface="Arial" pitchFamily="34" charset="0"/>
              </a:rPr>
              <a:t>E-pasts:</a:t>
            </a:r>
            <a:r>
              <a:rPr lang="lv-LV" altLang="lv-LV" dirty="0">
                <a:solidFill>
                  <a:srgbClr val="83D7EA"/>
                </a:solidFill>
                <a:cs typeface="Arial" pitchFamily="34" charset="0"/>
              </a:rPr>
              <a:t> </a:t>
            </a:r>
            <a:r>
              <a:rPr lang="lv-LV" altLang="lv-LV" dirty="0" err="1">
                <a:solidFill>
                  <a:srgbClr val="83D7EA"/>
                </a:solidFill>
                <a:cs typeface="Arial" pitchFamily="34" charset="0"/>
                <a:hlinkClick r:id="rId3"/>
              </a:rPr>
              <a:t>pasts@em.gov.lv</a:t>
            </a:r>
            <a:endParaRPr lang="lv-LV" altLang="lv-LV" dirty="0">
              <a:solidFill>
                <a:srgbClr val="83D7EA"/>
              </a:solidFill>
              <a:cs typeface="Arial" pitchFamily="34" charset="0"/>
            </a:endParaRPr>
          </a:p>
          <a:p>
            <a:pPr>
              <a:lnSpc>
                <a:spcPct val="110000"/>
              </a:lnSpc>
              <a:spcBef>
                <a:spcPct val="0"/>
              </a:spcBef>
              <a:buClr>
                <a:srgbClr val="DAEDA9"/>
              </a:buClr>
              <a:tabLst>
                <a:tab pos="984250" algn="l"/>
              </a:tabLst>
              <a:defRPr/>
            </a:pPr>
            <a:r>
              <a:rPr lang="lv-LV" altLang="lv-LV" dirty="0" err="1">
                <a:cs typeface="Arial" pitchFamily="34" charset="0"/>
              </a:rPr>
              <a:t>Mājaslapa</a:t>
            </a:r>
            <a:r>
              <a:rPr lang="lv-LV" altLang="lv-LV" dirty="0">
                <a:cs typeface="Arial" pitchFamily="34" charset="0"/>
              </a:rPr>
              <a:t>:</a:t>
            </a:r>
            <a:r>
              <a:rPr lang="lv-LV" altLang="lv-LV" dirty="0">
                <a:solidFill>
                  <a:srgbClr val="005374"/>
                </a:solidFill>
                <a:cs typeface="Arial" pitchFamily="34" charset="0"/>
              </a:rPr>
              <a:t> </a:t>
            </a:r>
            <a:r>
              <a:rPr lang="lv-LV" altLang="lv-LV" dirty="0" err="1">
                <a:solidFill>
                  <a:srgbClr val="005374"/>
                </a:solidFill>
                <a:cs typeface="Arial" pitchFamily="34" charset="0"/>
                <a:hlinkClick r:id="rId4"/>
              </a:rPr>
              <a:t>www.em.gov.lv</a:t>
            </a:r>
            <a:endParaRPr lang="lv-LV" altLang="lv-LV" dirty="0">
              <a:solidFill>
                <a:srgbClr val="005374"/>
              </a:solidFill>
              <a:cs typeface="Arial" pitchFamily="34" charset="0"/>
            </a:endParaRPr>
          </a:p>
          <a:p>
            <a:pPr>
              <a:lnSpc>
                <a:spcPct val="110000"/>
              </a:lnSpc>
              <a:spcBef>
                <a:spcPct val="0"/>
              </a:spcBef>
              <a:buClr>
                <a:srgbClr val="DAEDA9"/>
              </a:buClr>
              <a:tabLst>
                <a:tab pos="984250" algn="l"/>
              </a:tabLst>
              <a:defRPr/>
            </a:pPr>
            <a:r>
              <a:rPr lang="lv-LV" altLang="lv-LV" dirty="0" err="1">
                <a:cs typeface="Arial" pitchFamily="34" charset="0"/>
              </a:rPr>
              <a:t>Twitter</a:t>
            </a:r>
            <a:r>
              <a:rPr lang="lv-LV" altLang="lv-LV" dirty="0">
                <a:cs typeface="Arial" pitchFamily="34" charset="0"/>
              </a:rPr>
              <a:t>: @</a:t>
            </a:r>
            <a:r>
              <a:rPr lang="lv-LV" altLang="lv-LV" dirty="0" err="1">
                <a:cs typeface="Arial" pitchFamily="34" charset="0"/>
              </a:rPr>
              <a:t>EM_gov_lv</a:t>
            </a:r>
            <a:r>
              <a:rPr lang="lv-LV" altLang="lv-LV" dirty="0">
                <a:cs typeface="Arial" pitchFamily="34" charset="0"/>
              </a:rPr>
              <a:t>, @</a:t>
            </a:r>
            <a:r>
              <a:rPr lang="lv-LV" altLang="lv-LV" dirty="0" err="1">
                <a:cs typeface="Arial" pitchFamily="34" charset="0"/>
              </a:rPr>
              <a:t>siltinam</a:t>
            </a:r>
            <a:endParaRPr lang="lv-LV" altLang="lv-LV" dirty="0">
              <a:cs typeface="Arial" pitchFamily="34" charset="0"/>
            </a:endParaRPr>
          </a:p>
          <a:p>
            <a:pPr>
              <a:lnSpc>
                <a:spcPct val="110000"/>
              </a:lnSpc>
              <a:spcBef>
                <a:spcPct val="0"/>
              </a:spcBef>
              <a:buClr>
                <a:srgbClr val="DAEDA9"/>
              </a:buClr>
              <a:tabLst>
                <a:tab pos="984250" algn="l"/>
              </a:tabLst>
              <a:defRPr/>
            </a:pPr>
            <a:r>
              <a:rPr lang="lv-LV" altLang="lv-LV" dirty="0" err="1">
                <a:cs typeface="Arial" pitchFamily="34" charset="0"/>
              </a:rPr>
              <a:t>Youtube</a:t>
            </a:r>
            <a:r>
              <a:rPr lang="lv-LV" altLang="lv-LV" dirty="0">
                <a:cs typeface="Arial" pitchFamily="34" charset="0"/>
              </a:rPr>
              <a:t>: </a:t>
            </a:r>
            <a:r>
              <a:rPr lang="lv-LV" altLang="lv-LV" u="sng" dirty="0">
                <a:solidFill>
                  <a:srgbClr val="005374"/>
                </a:solidFill>
                <a:cs typeface="Arial" pitchFamily="34" charset="0"/>
                <a:hlinkClick r:id="rId5"/>
              </a:rPr>
              <a:t>http://www.youtube.com/ekonomikasministrija</a:t>
            </a:r>
            <a:endParaRPr lang="lv-LV" altLang="lv-LV" u="sng" dirty="0">
              <a:solidFill>
                <a:srgbClr val="005374"/>
              </a:solidFill>
              <a:cs typeface="Arial" pitchFamily="34" charset="0"/>
            </a:endParaRPr>
          </a:p>
          <a:p>
            <a:pPr>
              <a:lnSpc>
                <a:spcPct val="110000"/>
              </a:lnSpc>
              <a:spcBef>
                <a:spcPct val="0"/>
              </a:spcBef>
              <a:buClr>
                <a:srgbClr val="DAEDA9"/>
              </a:buClr>
              <a:tabLst>
                <a:tab pos="984250" algn="l"/>
              </a:tabLst>
              <a:defRPr/>
            </a:pPr>
            <a:r>
              <a:rPr lang="lv-LV" altLang="lv-LV" dirty="0" err="1">
                <a:cs typeface="Arial" pitchFamily="34" charset="0"/>
              </a:rPr>
              <a:t>Facebook</a:t>
            </a:r>
            <a:r>
              <a:rPr lang="lv-LV" altLang="lv-LV" dirty="0">
                <a:cs typeface="Arial" pitchFamily="34" charset="0"/>
              </a:rPr>
              <a:t>:</a:t>
            </a:r>
            <a:r>
              <a:rPr lang="en-AU" dirty="0"/>
              <a:t> </a:t>
            </a:r>
            <a:r>
              <a:rPr lang="en-AU" dirty="0">
                <a:hlinkClick r:id="rId6"/>
              </a:rPr>
              <a:t>http:/</a:t>
            </a:r>
            <a:r>
              <a:rPr lang="lv-LV" dirty="0">
                <a:hlinkClick r:id="rId6"/>
              </a:rPr>
              <a:t>/</a:t>
            </a:r>
            <a:r>
              <a:rPr lang="en-AU" u="sng" dirty="0">
                <a:hlinkClick r:id="rId6"/>
              </a:rPr>
              <a:t>www.facebook.com/atbalstsuznemejiem</a:t>
            </a:r>
            <a:r>
              <a:rPr lang="lv-LV" u="sng" dirty="0"/>
              <a:t> </a:t>
            </a:r>
            <a:endParaRPr lang="lv-LV" dirty="0"/>
          </a:p>
          <a:p>
            <a:pPr>
              <a:lnSpc>
                <a:spcPct val="90000"/>
              </a:lnSpc>
              <a:spcBef>
                <a:spcPct val="0"/>
              </a:spcBef>
              <a:buClr>
                <a:srgbClr val="DAEDA9"/>
              </a:buClr>
              <a:tabLst>
                <a:tab pos="984250" algn="l"/>
              </a:tabLst>
              <a:defRPr/>
            </a:pPr>
            <a:endParaRPr lang="lv-LV" altLang="lv-LV" dirty="0">
              <a:solidFill>
                <a:srgbClr val="005374"/>
              </a:solidFill>
              <a:cs typeface="Arial" pitchFamily="34" charset="0"/>
            </a:endParaRPr>
          </a:p>
          <a:p>
            <a:pPr>
              <a:buFont typeface="Arial" charset="0"/>
              <a:buNone/>
              <a:defRPr/>
            </a:pPr>
            <a:endParaRPr lang="lv-LV" altLang="lv-LV"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81000"/>
            <a:ext cx="6781800" cy="1036642"/>
          </a:xfrm>
        </p:spPr>
        <p:txBody>
          <a:bodyPr>
            <a:normAutofit/>
          </a:bodyPr>
          <a:lstStyle/>
          <a:p>
            <a:pPr algn="ctr"/>
            <a:r>
              <a:rPr lang="lv-LV" sz="2800" dirty="0">
                <a:latin typeface="Tahoma" panose="020B0604030504040204" pitchFamily="34" charset="0"/>
                <a:ea typeface="Tahoma" panose="020B0604030504040204" pitchFamily="34" charset="0"/>
                <a:cs typeface="Tahoma" panose="020B0604030504040204" pitchFamily="34" charset="0"/>
              </a:rPr>
              <a:t>Izaicinājumi mājokļa pieejamībai reģionos</a:t>
            </a:r>
          </a:p>
        </p:txBody>
      </p:sp>
      <p:sp>
        <p:nvSpPr>
          <p:cNvPr id="3" name="Content Placeholder 2"/>
          <p:cNvSpPr>
            <a:spLocks noGrp="1"/>
          </p:cNvSpPr>
          <p:nvPr>
            <p:ph idx="1"/>
          </p:nvPr>
        </p:nvSpPr>
        <p:spPr>
          <a:xfrm>
            <a:off x="1752600" y="1752602"/>
            <a:ext cx="6934200" cy="4764312"/>
          </a:xfrm>
        </p:spPr>
        <p:txBody>
          <a:bodyPr>
            <a:normAutofit/>
          </a:bodyPr>
          <a:lstStyle/>
          <a:p>
            <a:pPr algn="just">
              <a:lnSpc>
                <a:spcPct val="110000"/>
              </a:lnSpc>
              <a:spcBef>
                <a:spcPts val="0"/>
              </a:spcBef>
            </a:pPr>
            <a:endParaRPr lang="lv-LV" sz="2200" dirty="0">
              <a:latin typeface="Tahoma" panose="020B0604030504040204" pitchFamily="34" charset="0"/>
              <a:ea typeface="Tahoma" panose="020B0604030504040204" pitchFamily="34" charset="0"/>
              <a:cs typeface="Tahoma" panose="020B0604030504040204" pitchFamily="34" charset="0"/>
            </a:endParaRPr>
          </a:p>
          <a:p>
            <a:pPr algn="just"/>
            <a:r>
              <a:rPr lang="lv-LV" dirty="0">
                <a:latin typeface="Tahoma" panose="020B0604030504040204" pitchFamily="34" charset="0"/>
                <a:ea typeface="Tahoma" panose="020B0604030504040204" pitchFamily="34" charset="0"/>
                <a:cs typeface="Tahoma" panose="020B0604030504040204" pitchFamily="34" charset="0"/>
              </a:rPr>
              <a:t>Neapmierināts pieprasījums reģionos pēc mājokļiem </a:t>
            </a:r>
            <a:r>
              <a:rPr lang="lv-LV" i="1" dirty="0">
                <a:latin typeface="Tahoma" panose="020B0604030504040204" pitchFamily="34" charset="0"/>
                <a:ea typeface="Tahoma" panose="020B0604030504040204" pitchFamily="34" charset="0"/>
                <a:cs typeface="Tahoma" panose="020B0604030504040204" pitchFamily="34" charset="0"/>
              </a:rPr>
              <a:t>(ierobežo jaunu darba vietu izveidi)</a:t>
            </a:r>
          </a:p>
          <a:p>
            <a:pPr lvl="0" algn="just"/>
            <a:endParaRPr lang="lv-LV" dirty="0">
              <a:latin typeface="Tahoma" panose="020B0604030504040204" pitchFamily="34" charset="0"/>
              <a:ea typeface="Tahoma" panose="020B0604030504040204" pitchFamily="34" charset="0"/>
              <a:cs typeface="Tahoma" panose="020B0604030504040204" pitchFamily="34" charset="0"/>
            </a:endParaRPr>
          </a:p>
          <a:p>
            <a:pPr lvl="0" algn="just"/>
            <a:r>
              <a:rPr lang="lv-LV" dirty="0">
                <a:latin typeface="Tahoma" panose="020B0604030504040204" pitchFamily="34" charset="0"/>
                <a:ea typeface="Tahoma" panose="020B0604030504040204" pitchFamily="34" charset="0"/>
                <a:cs typeface="Tahoma" panose="020B0604030504040204" pitchFamily="34" charset="0"/>
              </a:rPr>
              <a:t>Zemi iedzīvotāju ienākumi </a:t>
            </a:r>
            <a:r>
              <a:rPr lang="lv-LV" i="1" dirty="0">
                <a:latin typeface="Tahoma" panose="020B0604030504040204" pitchFamily="34" charset="0"/>
                <a:ea typeface="Tahoma" panose="020B0604030504040204" pitchFamily="34" charset="0"/>
                <a:cs typeface="Tahoma" panose="020B0604030504040204" pitchFamily="34" charset="0"/>
              </a:rPr>
              <a:t>(nevar atļauties mājokli atbilstošu standartiem</a:t>
            </a:r>
            <a:r>
              <a:rPr lang="lv-LV" dirty="0">
                <a:latin typeface="Tahoma" panose="020B0604030504040204" pitchFamily="34" charset="0"/>
                <a:ea typeface="Tahoma" panose="020B0604030504040204" pitchFamily="34" charset="0"/>
                <a:cs typeface="Tahoma" panose="020B0604030504040204" pitchFamily="34" charset="0"/>
              </a:rPr>
              <a:t>)</a:t>
            </a:r>
          </a:p>
          <a:p>
            <a:pPr lvl="0" algn="just"/>
            <a:endParaRPr lang="lv-LV" dirty="0">
              <a:latin typeface="Tahoma" panose="020B0604030504040204" pitchFamily="34" charset="0"/>
              <a:ea typeface="Tahoma" panose="020B0604030504040204" pitchFamily="34" charset="0"/>
              <a:cs typeface="Tahoma" panose="020B0604030504040204" pitchFamily="34" charset="0"/>
            </a:endParaRPr>
          </a:p>
          <a:p>
            <a:pPr algn="just"/>
            <a:r>
              <a:rPr lang="lv-LV" dirty="0">
                <a:latin typeface="Tahoma" panose="020B0604030504040204" pitchFamily="34" charset="0"/>
                <a:ea typeface="Tahoma" panose="020B0604030504040204" pitchFamily="34" charset="0"/>
                <a:cs typeface="Tahoma" panose="020B0604030504040204" pitchFamily="34" charset="0"/>
              </a:rPr>
              <a:t>Privāto investīciju trūkums daudzdzīvokļu īres namu celtniecībā</a:t>
            </a:r>
          </a:p>
          <a:p>
            <a:pPr lvl="0" algn="just"/>
            <a:endParaRPr lang="lv-LV" dirty="0">
              <a:latin typeface="Tahoma" panose="020B0604030504040204" pitchFamily="34" charset="0"/>
              <a:ea typeface="Tahoma" panose="020B0604030504040204" pitchFamily="34" charset="0"/>
              <a:cs typeface="Tahoma" panose="020B0604030504040204" pitchFamily="34" charset="0"/>
            </a:endParaRPr>
          </a:p>
          <a:p>
            <a:pPr lvl="0" algn="just"/>
            <a:r>
              <a:rPr lang="lv-LV" dirty="0">
                <a:latin typeface="Tahoma" panose="020B0604030504040204" pitchFamily="34" charset="0"/>
                <a:ea typeface="Tahoma" panose="020B0604030504040204" pitchFamily="34" charset="0"/>
                <a:cs typeface="Tahoma" panose="020B0604030504040204" pitchFamily="34" charset="0"/>
              </a:rPr>
              <a:t>Ierobežota iedzīvotāju mobilitāte un demogrāfiskā situācija</a:t>
            </a:r>
          </a:p>
        </p:txBody>
      </p:sp>
      <p:sp>
        <p:nvSpPr>
          <p:cNvPr id="6" name="Slide Number Placeholder 5"/>
          <p:cNvSpPr>
            <a:spLocks noGrp="1"/>
          </p:cNvSpPr>
          <p:nvPr>
            <p:ph type="sldNum" sz="quarter" idx="13"/>
          </p:nvPr>
        </p:nvSpPr>
        <p:spPr/>
        <p:txBody>
          <a:bodyPr/>
          <a:lstStyle/>
          <a:p>
            <a:fld id="{0E466ADA-D24F-4538-A237-D6F0255529BA}" type="slidenum">
              <a:rPr lang="en-US" altLang="lv-LV" smtClean="0"/>
              <a:pPr/>
              <a:t>3</a:t>
            </a:fld>
            <a:endParaRPr lang="en-US" altLang="lv-LV"/>
          </a:p>
        </p:txBody>
      </p:sp>
      <p:pic>
        <p:nvPicPr>
          <p:cNvPr id="5" name="Picture 4">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999" y="4435524"/>
            <a:ext cx="474683" cy="605237"/>
          </a:xfrm>
          <a:prstGeom prst="rect">
            <a:avLst/>
          </a:prstGeom>
        </p:spPr>
      </p:pic>
      <p:pic>
        <p:nvPicPr>
          <p:cNvPr id="7" name="Picture 6">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907" y="3297396"/>
            <a:ext cx="664921" cy="671441"/>
          </a:xfrm>
          <a:prstGeom prst="rect">
            <a:avLst/>
          </a:prstGeom>
        </p:spPr>
      </p:pic>
      <p:pic>
        <p:nvPicPr>
          <p:cNvPr id="9" name="Picture 8">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262" y="2187017"/>
            <a:ext cx="581988" cy="549008"/>
          </a:xfrm>
          <a:prstGeom prst="rect">
            <a:avLst/>
          </a:prstGeom>
        </p:spPr>
      </p:pic>
      <p:pic>
        <p:nvPicPr>
          <p:cNvPr id="10" name="Picture 9">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531" y="5318916"/>
            <a:ext cx="492756" cy="511004"/>
          </a:xfrm>
          <a:prstGeom prst="rect">
            <a:avLst/>
          </a:prstGeom>
        </p:spPr>
      </p:pic>
    </p:spTree>
    <p:extLst>
      <p:ext uri="{BB962C8B-B14F-4D97-AF65-F5344CB8AC3E}">
        <p14:creationId xmlns:p14="http://schemas.microsoft.com/office/powerpoint/2010/main" val="1114161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74276" y="567199"/>
            <a:ext cx="7334054" cy="702770"/>
          </a:xfrm>
        </p:spPr>
        <p:txBody>
          <a:bodyPr anchor="b">
            <a:noAutofit/>
          </a:bodyPr>
          <a:lstStyle/>
          <a:p>
            <a:r>
              <a:rPr lang="lv-LV" altLang="lv-LV" sz="2800" dirty="0">
                <a:latin typeface="Tahoma" panose="020B0604030504040204" pitchFamily="34" charset="0"/>
                <a:ea typeface="Tahoma" panose="020B0604030504040204" pitchFamily="34" charset="0"/>
                <a:cs typeface="Tahoma" panose="020B0604030504040204" pitchFamily="34" charset="0"/>
              </a:rPr>
              <a:t>Ekspluatācijā pieņemtie jaunie dzīvokļi</a:t>
            </a:r>
            <a:endParaRPr lang="lv-LV" altLang="lv-LV" sz="2800"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14" name="Slide Number Placeholder 1">
            <a:extLst>
              <a:ext uri="{FF2B5EF4-FFF2-40B4-BE49-F238E27FC236}">
                <a16:creationId xmlns:a16="http://schemas.microsoft.com/office/drawing/2014/main" id="{39B06EEE-BC0F-4950-91EA-67815E1C6D6D}"/>
              </a:ext>
            </a:extLst>
          </p:cNvPr>
          <p:cNvSpPr txBox="1">
            <a:spLocks/>
          </p:cNvSpPr>
          <p:nvPr/>
        </p:nvSpPr>
        <p:spPr>
          <a:xfrm>
            <a:off x="8534400" y="5600700"/>
            <a:ext cx="304800" cy="228600"/>
          </a:xfrm>
          <a:prstGeom prst="rect">
            <a:avLst/>
          </a:prstGeom>
        </p:spPr>
        <p:txBody>
          <a:bodyPr anchor="ct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C253BEA-5C99-48DB-9FD2-EA6B203FEBF6}" type="slidenum">
              <a:rPr lang="en-US" altLang="lv-LV" sz="750">
                <a:solidFill>
                  <a:schemeClr val="tx1">
                    <a:tint val="75000"/>
                  </a:schemeClr>
                </a:solidFill>
                <a:latin typeface="Calibri Light" panose="020F0302020204030204" pitchFamily="34" charset="0"/>
              </a:rPr>
              <a:pPr algn="r"/>
              <a:t>4</a:t>
            </a:fld>
            <a:endParaRPr lang="en-US" altLang="lv-LV" sz="750" dirty="0">
              <a:solidFill>
                <a:schemeClr val="tx1">
                  <a:tint val="75000"/>
                </a:schemeClr>
              </a:solidFill>
              <a:latin typeface="Calibri Light" panose="020F0302020204030204" pitchFamily="34" charset="0"/>
            </a:endParaRPr>
          </a:p>
        </p:txBody>
      </p:sp>
      <p:sp>
        <p:nvSpPr>
          <p:cNvPr id="4" name="Rectangle 3">
            <a:extLst>
              <a:ext uri="{FF2B5EF4-FFF2-40B4-BE49-F238E27FC236}">
                <a16:creationId xmlns:a16="http://schemas.microsoft.com/office/drawing/2014/main" id="{6F3040DA-3463-4B3D-98C8-D9AACE8072EF}"/>
              </a:ext>
            </a:extLst>
          </p:cNvPr>
          <p:cNvSpPr/>
          <p:nvPr/>
        </p:nvSpPr>
        <p:spPr>
          <a:xfrm>
            <a:off x="1823624" y="1892483"/>
            <a:ext cx="314376" cy="14579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5"/>
          </a:p>
        </p:txBody>
      </p:sp>
      <p:sp>
        <p:nvSpPr>
          <p:cNvPr id="9" name="Rectangle 8">
            <a:extLst>
              <a:ext uri="{FF2B5EF4-FFF2-40B4-BE49-F238E27FC236}">
                <a16:creationId xmlns:a16="http://schemas.microsoft.com/office/drawing/2014/main" id="{F340EF90-F34B-4228-A559-4CE410391CDF}"/>
              </a:ext>
            </a:extLst>
          </p:cNvPr>
          <p:cNvSpPr/>
          <p:nvPr/>
        </p:nvSpPr>
        <p:spPr>
          <a:xfrm>
            <a:off x="7366727" y="1971064"/>
            <a:ext cx="314376" cy="14579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5"/>
          </a:p>
        </p:txBody>
      </p:sp>
      <p:pic>
        <p:nvPicPr>
          <p:cNvPr id="3" name="Picture 2">
            <a:extLst>
              <a:ext uri="{FF2B5EF4-FFF2-40B4-BE49-F238E27FC236}">
                <a16:creationId xmlns:a16="http://schemas.microsoft.com/office/drawing/2014/main" id="{4D1E2FB6-AD71-41C7-A339-E6A5CF1EF02F}"/>
              </a:ext>
            </a:extLst>
          </p:cNvPr>
          <p:cNvPicPr>
            <a:picLocks noChangeAspect="1"/>
          </p:cNvPicPr>
          <p:nvPr/>
        </p:nvPicPr>
        <p:blipFill rotWithShape="1">
          <a:blip r:embed="rId2"/>
          <a:srcRect l="16797" t="9584" r="19437" b="7105"/>
          <a:stretch/>
        </p:blipFill>
        <p:spPr>
          <a:xfrm>
            <a:off x="1253766" y="1576138"/>
            <a:ext cx="6427338" cy="4723547"/>
          </a:xfrm>
          <a:prstGeom prst="rect">
            <a:avLst/>
          </a:prstGeom>
        </p:spPr>
      </p:pic>
      <p:sp>
        <p:nvSpPr>
          <p:cNvPr id="8" name="Rectangle 7">
            <a:extLst>
              <a:ext uri="{FF2B5EF4-FFF2-40B4-BE49-F238E27FC236}">
                <a16:creationId xmlns:a16="http://schemas.microsoft.com/office/drawing/2014/main" id="{B2FB759E-7CDC-40B4-BE40-08C5EFFF5394}"/>
              </a:ext>
            </a:extLst>
          </p:cNvPr>
          <p:cNvSpPr/>
          <p:nvPr/>
        </p:nvSpPr>
        <p:spPr>
          <a:xfrm>
            <a:off x="209501" y="6496193"/>
            <a:ext cx="7907627" cy="246221"/>
          </a:xfrm>
          <a:prstGeom prst="rect">
            <a:avLst/>
          </a:prstGeom>
        </p:spPr>
        <p:txBody>
          <a:bodyPr wrap="square">
            <a:spAutoFit/>
          </a:bodyPr>
          <a:lstStyle/>
          <a:p>
            <a:r>
              <a:rPr lang="lv-LV" sz="1000" i="1" dirty="0">
                <a:latin typeface="Tahoma" panose="020B0604030504040204" pitchFamily="34" charset="0"/>
                <a:ea typeface="Tahoma" panose="020B0604030504040204" pitchFamily="34" charset="0"/>
                <a:cs typeface="Tahoma" panose="020B0604030504040204" pitchFamily="34" charset="0"/>
              </a:rPr>
              <a:t>Avots:  </a:t>
            </a:r>
            <a:r>
              <a:rPr lang="lv-LV" sz="1000" i="1" dirty="0">
                <a:solidFill>
                  <a:prstClr val="black"/>
                </a:solidFill>
                <a:latin typeface="Tahoma" panose="020B0604030504040204" pitchFamily="34" charset="0"/>
                <a:ea typeface="Tahoma" panose="020B0604030504040204" pitchFamily="34" charset="0"/>
                <a:cs typeface="Tahoma" panose="020B0604030504040204" pitchFamily="34" charset="0"/>
              </a:rPr>
              <a:t>Centrālās statistikas pārvaldes dati par 2016.gadu</a:t>
            </a:r>
            <a:endParaRPr lang="lv-LV" sz="1000"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09189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3"/>
          </p:nvPr>
        </p:nvSpPr>
        <p:spPr/>
        <p:txBody>
          <a:bodyPr/>
          <a:lstStyle/>
          <a:p>
            <a:fld id="{0E466ADA-D24F-4538-A237-D6F0255529BA}" type="slidenum">
              <a:rPr lang="en-US" altLang="lv-LV" smtClean="0"/>
              <a:pPr/>
              <a:t>5</a:t>
            </a:fld>
            <a:endParaRPr lang="en-US" altLang="lv-LV"/>
          </a:p>
        </p:txBody>
      </p:sp>
      <p:sp>
        <p:nvSpPr>
          <p:cNvPr id="13" name="Title 12"/>
          <p:cNvSpPr>
            <a:spLocks noGrp="1"/>
          </p:cNvSpPr>
          <p:nvPr>
            <p:ph type="title"/>
          </p:nvPr>
        </p:nvSpPr>
        <p:spPr>
          <a:xfrm>
            <a:off x="2176021" y="258452"/>
            <a:ext cx="6096000" cy="1036642"/>
          </a:xfrm>
        </p:spPr>
        <p:txBody>
          <a:bodyPr>
            <a:noAutofit/>
          </a:bodyPr>
          <a:lstStyle/>
          <a:p>
            <a:pPr algn="ctr"/>
            <a:r>
              <a:rPr lang="lv-LV" sz="2800" dirty="0">
                <a:latin typeface="Tahoma" panose="020B0604030504040204" pitchFamily="34" charset="0"/>
                <a:ea typeface="Tahoma" panose="020B0604030504040204" pitchFamily="34" charset="0"/>
                <a:cs typeface="Tahoma" panose="020B0604030504040204" pitchFamily="34" charset="0"/>
              </a:rPr>
              <a:t>Pieprasījums reģionos pēc mājokļiem </a:t>
            </a:r>
          </a:p>
        </p:txBody>
      </p:sp>
      <p:graphicFrame>
        <p:nvGraphicFramePr>
          <p:cNvPr id="5" name="Table 4">
            <a:extLst>
              <a:ext uri="{FF2B5EF4-FFF2-40B4-BE49-F238E27FC236}">
                <a16:creationId xmlns:a16="http://schemas.microsoft.com/office/drawing/2014/main" id="{3A1C12F3-362B-4815-B7FE-61884F19B6EC}"/>
              </a:ext>
            </a:extLst>
          </p:cNvPr>
          <p:cNvGraphicFramePr>
            <a:graphicFrameLocks noGrp="1"/>
          </p:cNvGraphicFramePr>
          <p:nvPr>
            <p:extLst>
              <p:ext uri="{D42A27DB-BD31-4B8C-83A1-F6EECF244321}">
                <p14:modId xmlns:p14="http://schemas.microsoft.com/office/powerpoint/2010/main" val="2185164951"/>
              </p:ext>
            </p:extLst>
          </p:nvPr>
        </p:nvGraphicFramePr>
        <p:xfrm>
          <a:off x="1728248" y="1486750"/>
          <a:ext cx="6185554" cy="3894346"/>
        </p:xfrm>
        <a:graphic>
          <a:graphicData uri="http://schemas.openxmlformats.org/drawingml/2006/table">
            <a:tbl>
              <a:tblPr firstRow="1" bandRow="1">
                <a:tableStyleId>{5C22544A-7EE6-4342-B048-85BDC9FD1C3A}</a:tableStyleId>
              </a:tblPr>
              <a:tblGrid>
                <a:gridCol w="1673657">
                  <a:extLst>
                    <a:ext uri="{9D8B030D-6E8A-4147-A177-3AD203B41FA5}">
                      <a16:colId xmlns:a16="http://schemas.microsoft.com/office/drawing/2014/main" val="2025981753"/>
                    </a:ext>
                  </a:extLst>
                </a:gridCol>
                <a:gridCol w="1385086">
                  <a:extLst>
                    <a:ext uri="{9D8B030D-6E8A-4147-A177-3AD203B41FA5}">
                      <a16:colId xmlns:a16="http://schemas.microsoft.com/office/drawing/2014/main" val="851313079"/>
                    </a:ext>
                  </a:extLst>
                </a:gridCol>
                <a:gridCol w="1691962">
                  <a:extLst>
                    <a:ext uri="{9D8B030D-6E8A-4147-A177-3AD203B41FA5}">
                      <a16:colId xmlns:a16="http://schemas.microsoft.com/office/drawing/2014/main" val="355793694"/>
                    </a:ext>
                  </a:extLst>
                </a:gridCol>
                <a:gridCol w="1434849">
                  <a:extLst>
                    <a:ext uri="{9D8B030D-6E8A-4147-A177-3AD203B41FA5}">
                      <a16:colId xmlns:a16="http://schemas.microsoft.com/office/drawing/2014/main" val="1747727712"/>
                    </a:ext>
                  </a:extLst>
                </a:gridCol>
              </a:tblGrid>
              <a:tr h="575953">
                <a:tc>
                  <a:txBody>
                    <a:bodyPr/>
                    <a:lstStyle/>
                    <a:p>
                      <a:pPr algn="ctr"/>
                      <a:endParaRPr lang="lv-LV" sz="1200" dirty="0">
                        <a:latin typeface="Tahoma" panose="020B0604030504040204" pitchFamily="34" charset="0"/>
                        <a:ea typeface="Tahoma" panose="020B0604030504040204" pitchFamily="34" charset="0"/>
                        <a:cs typeface="Tahoma" panose="020B0604030504040204" pitchFamily="34" charset="0"/>
                      </a:endParaRPr>
                    </a:p>
                  </a:txBody>
                  <a:tcPr anchor="ctr">
                    <a:solidFill>
                      <a:srgbClr val="228B9D"/>
                    </a:solidFill>
                  </a:tcPr>
                </a:tc>
                <a:tc>
                  <a:txBody>
                    <a:bodyPr/>
                    <a:lstStyle/>
                    <a:p>
                      <a:pPr algn="ctr"/>
                      <a:r>
                        <a:rPr lang="lv-LV" sz="1100" dirty="0">
                          <a:latin typeface="Tahoma" panose="020B0604030504040204" pitchFamily="34" charset="0"/>
                          <a:ea typeface="Tahoma" panose="020B0604030504040204" pitchFamily="34" charset="0"/>
                          <a:cs typeface="Tahoma" panose="020B0604030504040204" pitchFamily="34" charset="0"/>
                        </a:rPr>
                        <a:t>Nepieciešamais dzīvokļu skaits</a:t>
                      </a:r>
                      <a:r>
                        <a:rPr lang="lv-LV" sz="1100" b="1" kern="1200" baseline="30000" dirty="0">
                          <a:solidFill>
                            <a:schemeClr val="lt1"/>
                          </a:solidFill>
                          <a:latin typeface="Tahoma" panose="020B0604030504040204" pitchFamily="34" charset="0"/>
                          <a:ea typeface="Tahoma" panose="020B0604030504040204" pitchFamily="34" charset="0"/>
                          <a:cs typeface="Tahoma" panose="020B0604030504040204" pitchFamily="34" charset="0"/>
                        </a:rPr>
                        <a:t>1</a:t>
                      </a:r>
                      <a:endParaRPr lang="lv-LV" sz="1100" dirty="0">
                        <a:latin typeface="Tahoma" panose="020B0604030504040204" pitchFamily="34" charset="0"/>
                        <a:ea typeface="Tahoma" panose="020B0604030504040204" pitchFamily="34" charset="0"/>
                        <a:cs typeface="Tahoma" panose="020B0604030504040204" pitchFamily="34" charset="0"/>
                      </a:endParaRPr>
                    </a:p>
                  </a:txBody>
                  <a:tcPr anchor="ctr">
                    <a:solidFill>
                      <a:srgbClr val="228B9D"/>
                    </a:solidFill>
                  </a:tcPr>
                </a:tc>
                <a:tc>
                  <a:txBody>
                    <a:bodyPr/>
                    <a:lstStyle/>
                    <a:p>
                      <a:pPr algn="ctr"/>
                      <a:r>
                        <a:rPr lang="lv-LV" sz="1100" dirty="0">
                          <a:latin typeface="Tahoma" panose="020B0604030504040204" pitchFamily="34" charset="0"/>
                          <a:ea typeface="Tahoma" panose="020B0604030504040204" pitchFamily="34" charset="0"/>
                          <a:cs typeface="Tahoma" panose="020B0604030504040204" pitchFamily="34" charset="0"/>
                        </a:rPr>
                        <a:t>Potenciālās jaunās  darba vietas nākošos 3 gados</a:t>
                      </a:r>
                      <a:r>
                        <a:rPr lang="lv-LV" sz="1100" baseline="30000" dirty="0">
                          <a:latin typeface="Tahoma" panose="020B0604030504040204" pitchFamily="34" charset="0"/>
                          <a:ea typeface="Tahoma" panose="020B0604030504040204" pitchFamily="34" charset="0"/>
                          <a:cs typeface="Tahoma" panose="020B0604030504040204" pitchFamily="34" charset="0"/>
                        </a:rPr>
                        <a:t>1</a:t>
                      </a:r>
                    </a:p>
                  </a:txBody>
                  <a:tcPr anchor="ctr">
                    <a:solidFill>
                      <a:srgbClr val="228B9D"/>
                    </a:solidFill>
                  </a:tcPr>
                </a:tc>
                <a:tc>
                  <a:txBody>
                    <a:bodyPr/>
                    <a:lstStyle/>
                    <a:p>
                      <a:pPr algn="ctr"/>
                      <a:r>
                        <a:rPr lang="lv-LV" sz="1100" dirty="0">
                          <a:latin typeface="Tahoma" panose="020B0604030504040204" pitchFamily="34" charset="0"/>
                          <a:ea typeface="Tahoma" panose="020B0604030504040204" pitchFamily="34" charset="0"/>
                          <a:cs typeface="Tahoma" panose="020B0604030504040204" pitchFamily="34" charset="0"/>
                        </a:rPr>
                        <a:t>Īres sludinājumu skaits 26.03.2018.</a:t>
                      </a:r>
                      <a:r>
                        <a:rPr lang="lv-LV" sz="1100" b="1" kern="1200" baseline="30000" dirty="0">
                          <a:solidFill>
                            <a:schemeClr val="lt1"/>
                          </a:solidFill>
                          <a:latin typeface="Tahoma" panose="020B0604030504040204" pitchFamily="34" charset="0"/>
                          <a:ea typeface="Tahoma" panose="020B0604030504040204" pitchFamily="34" charset="0"/>
                          <a:cs typeface="Tahoma" panose="020B0604030504040204" pitchFamily="34" charset="0"/>
                        </a:rPr>
                        <a:t> 2</a:t>
                      </a:r>
                      <a:endParaRPr lang="lv-LV" sz="1100" dirty="0">
                        <a:latin typeface="Tahoma" panose="020B0604030504040204" pitchFamily="34" charset="0"/>
                        <a:ea typeface="Tahoma" panose="020B0604030504040204" pitchFamily="34" charset="0"/>
                        <a:cs typeface="Tahoma" panose="020B0604030504040204" pitchFamily="34" charset="0"/>
                      </a:endParaRPr>
                    </a:p>
                  </a:txBody>
                  <a:tcPr anchor="ctr">
                    <a:solidFill>
                      <a:srgbClr val="228B9D"/>
                    </a:solidFill>
                  </a:tcPr>
                </a:tc>
                <a:extLst>
                  <a:ext uri="{0D108BD9-81ED-4DB2-BD59-A6C34878D82A}">
                    <a16:rowId xmlns:a16="http://schemas.microsoft.com/office/drawing/2014/main" val="2928330738"/>
                  </a:ext>
                </a:extLst>
              </a:tr>
              <a:tr h="301227">
                <a:tc>
                  <a:txBody>
                    <a:bodyPr/>
                    <a:lstStyle/>
                    <a:p>
                      <a:pPr algn="ctr"/>
                      <a:r>
                        <a:rPr lang="lv-LV" sz="1200" dirty="0">
                          <a:solidFill>
                            <a:schemeClr val="bg1"/>
                          </a:solidFill>
                          <a:latin typeface="Tahoma" panose="020B0604030504040204" pitchFamily="34" charset="0"/>
                          <a:ea typeface="Tahoma" panose="020B0604030504040204" pitchFamily="34" charset="0"/>
                          <a:cs typeface="Tahoma" panose="020B0604030504040204" pitchFamily="34" charset="0"/>
                        </a:rPr>
                        <a:t>Valmiera</a:t>
                      </a:r>
                    </a:p>
                  </a:txBody>
                  <a:tcPr anchor="ctr">
                    <a:solidFill>
                      <a:srgbClr val="228B9D"/>
                    </a:solidFill>
                  </a:tcPr>
                </a:tc>
                <a:tc>
                  <a:txBody>
                    <a:bodyPr/>
                    <a:lstStyle/>
                    <a:p>
                      <a:pPr algn="ctr"/>
                      <a:r>
                        <a:rPr lang="lv-LV" sz="1200" dirty="0">
                          <a:latin typeface="Tahoma" panose="020B0604030504040204" pitchFamily="34" charset="0"/>
                          <a:ea typeface="Tahoma" panose="020B0604030504040204" pitchFamily="34" charset="0"/>
                          <a:cs typeface="Tahoma" panose="020B0604030504040204" pitchFamily="34" charset="0"/>
                        </a:rPr>
                        <a:t>1000</a:t>
                      </a:r>
                    </a:p>
                  </a:txBody>
                  <a:tcPr anchor="ctr">
                    <a:solidFill>
                      <a:srgbClr val="228B9D">
                        <a:alpha val="63000"/>
                      </a:srgbClr>
                    </a:solidFill>
                  </a:tcPr>
                </a:tc>
                <a:tc>
                  <a:txBody>
                    <a:bodyPr/>
                    <a:lstStyle/>
                    <a:p>
                      <a:pPr algn="ctr"/>
                      <a:r>
                        <a:rPr lang="lv-LV" sz="1200" dirty="0">
                          <a:latin typeface="Tahoma" panose="020B0604030504040204" pitchFamily="34" charset="0"/>
                          <a:ea typeface="Tahoma" panose="020B0604030504040204" pitchFamily="34" charset="0"/>
                          <a:cs typeface="Tahoma" panose="020B0604030504040204" pitchFamily="34" charset="0"/>
                        </a:rPr>
                        <a:t>300</a:t>
                      </a:r>
                    </a:p>
                  </a:txBody>
                  <a:tcPr anchor="ctr">
                    <a:solidFill>
                      <a:srgbClr val="228B9D">
                        <a:alpha val="63000"/>
                      </a:srgbClr>
                    </a:solidFill>
                  </a:tcPr>
                </a:tc>
                <a:tc>
                  <a:txBody>
                    <a:bodyPr/>
                    <a:lstStyle/>
                    <a:p>
                      <a:pPr algn="ctr"/>
                      <a:r>
                        <a:rPr lang="lv-LV" sz="1200" dirty="0">
                          <a:latin typeface="Tahoma" panose="020B0604030504040204" pitchFamily="34" charset="0"/>
                          <a:ea typeface="Tahoma" panose="020B0604030504040204" pitchFamily="34" charset="0"/>
                          <a:cs typeface="Tahoma" panose="020B0604030504040204" pitchFamily="34" charset="0"/>
                        </a:rPr>
                        <a:t>6</a:t>
                      </a:r>
                    </a:p>
                  </a:txBody>
                  <a:tcPr anchor="ctr">
                    <a:solidFill>
                      <a:srgbClr val="228B9D">
                        <a:alpha val="63000"/>
                      </a:srgbClr>
                    </a:solidFill>
                  </a:tcPr>
                </a:tc>
                <a:extLst>
                  <a:ext uri="{0D108BD9-81ED-4DB2-BD59-A6C34878D82A}">
                    <a16:rowId xmlns:a16="http://schemas.microsoft.com/office/drawing/2014/main" val="981536798"/>
                  </a:ext>
                </a:extLst>
              </a:tr>
              <a:tr h="238850">
                <a:tc>
                  <a:txBody>
                    <a:bodyPr/>
                    <a:lstStyle/>
                    <a:p>
                      <a:pPr algn="ctr"/>
                      <a:r>
                        <a:rPr lang="lv-LV" sz="1200" dirty="0">
                          <a:solidFill>
                            <a:schemeClr val="bg1"/>
                          </a:solidFill>
                          <a:latin typeface="Tahoma" panose="020B0604030504040204" pitchFamily="34" charset="0"/>
                          <a:ea typeface="Tahoma" panose="020B0604030504040204" pitchFamily="34" charset="0"/>
                          <a:cs typeface="Tahoma" panose="020B0604030504040204" pitchFamily="34" charset="0"/>
                        </a:rPr>
                        <a:t>Cēsis</a:t>
                      </a:r>
                    </a:p>
                  </a:txBody>
                  <a:tcPr anchor="ctr">
                    <a:solidFill>
                      <a:srgbClr val="228B9D"/>
                    </a:solidFill>
                  </a:tcP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lv-LV" sz="1200" dirty="0">
                          <a:latin typeface="Tahoma" panose="020B0604030504040204" pitchFamily="34" charset="0"/>
                          <a:ea typeface="Tahoma" panose="020B0604030504040204" pitchFamily="34" charset="0"/>
                          <a:cs typeface="Tahoma" panose="020B0604030504040204" pitchFamily="34" charset="0"/>
                        </a:rPr>
                        <a:t>200</a:t>
                      </a:r>
                    </a:p>
                  </a:txBody>
                  <a:tcPr anchor="ctr">
                    <a:solidFill>
                      <a:srgbClr val="228B9D">
                        <a:alpha val="63000"/>
                      </a:srgbClr>
                    </a:solidFill>
                  </a:tcP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lv-LV" sz="1200" dirty="0">
                          <a:latin typeface="Tahoma" panose="020B0604030504040204" pitchFamily="34" charset="0"/>
                          <a:ea typeface="Tahoma" panose="020B0604030504040204" pitchFamily="34" charset="0"/>
                          <a:cs typeface="Tahoma" panose="020B0604030504040204" pitchFamily="34" charset="0"/>
                        </a:rPr>
                        <a:t>100</a:t>
                      </a:r>
                    </a:p>
                  </a:txBody>
                  <a:tcPr anchor="ctr">
                    <a:solidFill>
                      <a:srgbClr val="228B9D">
                        <a:alpha val="63000"/>
                      </a:srgbClr>
                    </a:solidFill>
                  </a:tcP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lv-LV" sz="1200" dirty="0">
                          <a:latin typeface="Tahoma" panose="020B0604030504040204" pitchFamily="34" charset="0"/>
                          <a:ea typeface="Tahoma" panose="020B0604030504040204" pitchFamily="34" charset="0"/>
                          <a:cs typeface="Tahoma" panose="020B0604030504040204" pitchFamily="34" charset="0"/>
                        </a:rPr>
                        <a:t>11</a:t>
                      </a:r>
                    </a:p>
                  </a:txBody>
                  <a:tcPr anchor="ctr">
                    <a:solidFill>
                      <a:srgbClr val="228B9D">
                        <a:alpha val="63000"/>
                      </a:srgbClr>
                    </a:solidFill>
                  </a:tcPr>
                </a:tc>
                <a:extLst>
                  <a:ext uri="{0D108BD9-81ED-4DB2-BD59-A6C34878D82A}">
                    <a16:rowId xmlns:a16="http://schemas.microsoft.com/office/drawing/2014/main" val="3966578027"/>
                  </a:ext>
                </a:extLst>
              </a:tr>
              <a:tr h="279320">
                <a:tc>
                  <a:txBody>
                    <a:bodyPr/>
                    <a:lstStyle/>
                    <a:p>
                      <a:pPr algn="ctr"/>
                      <a:r>
                        <a:rPr lang="lv-LV" sz="1200" dirty="0">
                          <a:solidFill>
                            <a:schemeClr val="bg1"/>
                          </a:solidFill>
                          <a:latin typeface="Tahoma" panose="020B0604030504040204" pitchFamily="34" charset="0"/>
                          <a:ea typeface="Tahoma" panose="020B0604030504040204" pitchFamily="34" charset="0"/>
                          <a:cs typeface="Tahoma" panose="020B0604030504040204" pitchFamily="34" charset="0"/>
                        </a:rPr>
                        <a:t>Smiltene</a:t>
                      </a:r>
                    </a:p>
                  </a:txBody>
                  <a:tcPr anchor="ctr">
                    <a:solidFill>
                      <a:srgbClr val="228B9D"/>
                    </a:solidFill>
                  </a:tcP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lv-LV" sz="1200" dirty="0">
                          <a:latin typeface="Tahoma" panose="020B0604030504040204" pitchFamily="34" charset="0"/>
                          <a:ea typeface="Tahoma" panose="020B0604030504040204" pitchFamily="34" charset="0"/>
                          <a:cs typeface="Tahoma" panose="020B0604030504040204" pitchFamily="34" charset="0"/>
                        </a:rPr>
                        <a:t>200</a:t>
                      </a:r>
                    </a:p>
                  </a:txBody>
                  <a:tcPr anchor="ctr">
                    <a:solidFill>
                      <a:srgbClr val="228B9D">
                        <a:alpha val="63000"/>
                      </a:srgbClr>
                    </a:solidFill>
                  </a:tcP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lv-LV" sz="1200" dirty="0">
                          <a:latin typeface="Tahoma" panose="020B0604030504040204" pitchFamily="34" charset="0"/>
                          <a:ea typeface="Tahoma" panose="020B0604030504040204" pitchFamily="34" charset="0"/>
                          <a:cs typeface="Tahoma" panose="020B0604030504040204" pitchFamily="34" charset="0"/>
                        </a:rPr>
                        <a:t>300</a:t>
                      </a:r>
                    </a:p>
                  </a:txBody>
                  <a:tcPr anchor="ctr">
                    <a:solidFill>
                      <a:srgbClr val="228B9D">
                        <a:alpha val="63000"/>
                      </a:srgbClr>
                    </a:solidFill>
                  </a:tcP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lv-LV" sz="1200" dirty="0">
                          <a:latin typeface="Tahoma" panose="020B0604030504040204" pitchFamily="34" charset="0"/>
                          <a:ea typeface="Tahoma" panose="020B0604030504040204" pitchFamily="34" charset="0"/>
                          <a:cs typeface="Tahoma" panose="020B0604030504040204" pitchFamily="34" charset="0"/>
                        </a:rPr>
                        <a:t>2</a:t>
                      </a:r>
                    </a:p>
                  </a:txBody>
                  <a:tcPr anchor="ctr">
                    <a:solidFill>
                      <a:srgbClr val="228B9D">
                        <a:alpha val="63000"/>
                      </a:srgbClr>
                    </a:solidFill>
                  </a:tcPr>
                </a:tc>
                <a:extLst>
                  <a:ext uri="{0D108BD9-81ED-4DB2-BD59-A6C34878D82A}">
                    <a16:rowId xmlns:a16="http://schemas.microsoft.com/office/drawing/2014/main" val="1051114317"/>
                  </a:ext>
                </a:extLst>
              </a:tr>
              <a:tr h="312089">
                <a:tc>
                  <a:txBody>
                    <a:bodyPr/>
                    <a:lstStyle/>
                    <a:p>
                      <a:pPr algn="ctr"/>
                      <a:r>
                        <a:rPr lang="lv-LV" sz="1200" dirty="0">
                          <a:solidFill>
                            <a:schemeClr val="bg1"/>
                          </a:solidFill>
                          <a:latin typeface="Tahoma" panose="020B0604030504040204" pitchFamily="34" charset="0"/>
                          <a:ea typeface="Tahoma" panose="020B0604030504040204" pitchFamily="34" charset="0"/>
                          <a:cs typeface="Tahoma" panose="020B0604030504040204" pitchFamily="34" charset="0"/>
                        </a:rPr>
                        <a:t>Ventspils</a:t>
                      </a:r>
                    </a:p>
                  </a:txBody>
                  <a:tcPr anchor="ctr">
                    <a:solidFill>
                      <a:srgbClr val="228B9D"/>
                    </a:solidFill>
                  </a:tcPr>
                </a:tc>
                <a:tc>
                  <a:txBody>
                    <a:bodyPr/>
                    <a:lstStyle/>
                    <a:p>
                      <a:pPr marL="0" algn="ctr" defTabSz="939575" rtl="0" eaLnBrk="1" latinLnBrk="0" hangingPunct="1"/>
                      <a:r>
                        <a:rPr lang="lv-LV" sz="1200" kern="1200" dirty="0">
                          <a:solidFill>
                            <a:schemeClr val="dk1"/>
                          </a:solidFill>
                          <a:latin typeface="Tahoma" panose="020B0604030504040204" pitchFamily="34" charset="0"/>
                          <a:ea typeface="Tahoma" panose="020B0604030504040204" pitchFamily="34" charset="0"/>
                          <a:cs typeface="Tahoma" panose="020B0604030504040204" pitchFamily="34" charset="0"/>
                        </a:rPr>
                        <a:t>50</a:t>
                      </a:r>
                    </a:p>
                  </a:txBody>
                  <a:tcPr anchor="ctr">
                    <a:solidFill>
                      <a:srgbClr val="228B9D">
                        <a:alpha val="63000"/>
                      </a:srgbClr>
                    </a:solidFill>
                  </a:tcPr>
                </a:tc>
                <a:tc>
                  <a:txBody>
                    <a:bodyPr/>
                    <a:lstStyle/>
                    <a:p>
                      <a:pPr marL="0" algn="ctr" defTabSz="939575" rtl="0" eaLnBrk="1" latinLnBrk="0" hangingPunct="1"/>
                      <a:r>
                        <a:rPr lang="lv-LV" sz="1200" kern="1200" dirty="0">
                          <a:solidFill>
                            <a:schemeClr val="dk1"/>
                          </a:solidFill>
                          <a:latin typeface="Tahoma" panose="020B0604030504040204" pitchFamily="34" charset="0"/>
                          <a:ea typeface="Tahoma" panose="020B0604030504040204" pitchFamily="34" charset="0"/>
                          <a:cs typeface="Tahoma" panose="020B0604030504040204" pitchFamily="34" charset="0"/>
                        </a:rPr>
                        <a:t>770</a:t>
                      </a:r>
                    </a:p>
                  </a:txBody>
                  <a:tcPr anchor="ctr">
                    <a:solidFill>
                      <a:srgbClr val="228B9D">
                        <a:alpha val="63000"/>
                      </a:srgbClr>
                    </a:solidFill>
                  </a:tcPr>
                </a:tc>
                <a:tc>
                  <a:txBody>
                    <a:bodyPr/>
                    <a:lstStyle/>
                    <a:p>
                      <a:pPr marL="0" algn="ctr" defTabSz="939575" rtl="0" eaLnBrk="1" latinLnBrk="0" hangingPunct="1"/>
                      <a:r>
                        <a:rPr lang="lv-LV" sz="1200" kern="1200" dirty="0">
                          <a:solidFill>
                            <a:schemeClr val="dk1"/>
                          </a:solidFill>
                          <a:latin typeface="Tahoma" panose="020B0604030504040204" pitchFamily="34" charset="0"/>
                          <a:ea typeface="Tahoma" panose="020B0604030504040204" pitchFamily="34" charset="0"/>
                          <a:cs typeface="Tahoma" panose="020B0604030504040204" pitchFamily="34" charset="0"/>
                        </a:rPr>
                        <a:t>19</a:t>
                      </a:r>
                    </a:p>
                  </a:txBody>
                  <a:tcPr anchor="ctr">
                    <a:solidFill>
                      <a:srgbClr val="228B9D">
                        <a:alpha val="63000"/>
                      </a:srgbClr>
                    </a:solidFill>
                  </a:tcPr>
                </a:tc>
                <a:extLst>
                  <a:ext uri="{0D108BD9-81ED-4DB2-BD59-A6C34878D82A}">
                    <a16:rowId xmlns:a16="http://schemas.microsoft.com/office/drawing/2014/main" val="658549488"/>
                  </a:ext>
                </a:extLst>
              </a:tr>
              <a:tr h="292006">
                <a:tc>
                  <a:txBody>
                    <a:bodyPr/>
                    <a:lstStyle/>
                    <a:p>
                      <a:pPr algn="ctr"/>
                      <a:r>
                        <a:rPr lang="lv-LV" sz="1200" dirty="0">
                          <a:solidFill>
                            <a:schemeClr val="bg1"/>
                          </a:solidFill>
                          <a:latin typeface="Tahoma" panose="020B0604030504040204" pitchFamily="34" charset="0"/>
                          <a:ea typeface="Tahoma" panose="020B0604030504040204" pitchFamily="34" charset="0"/>
                          <a:cs typeface="Tahoma" panose="020B0604030504040204" pitchFamily="34" charset="0"/>
                        </a:rPr>
                        <a:t>Kuldīga</a:t>
                      </a:r>
                    </a:p>
                  </a:txBody>
                  <a:tcPr anchor="ctr">
                    <a:solidFill>
                      <a:srgbClr val="228B9D"/>
                    </a:solidFill>
                  </a:tcP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lv-LV" sz="1200" dirty="0">
                          <a:latin typeface="Tahoma" panose="020B0604030504040204" pitchFamily="34" charset="0"/>
                          <a:ea typeface="Tahoma" panose="020B0604030504040204" pitchFamily="34" charset="0"/>
                          <a:cs typeface="Tahoma" panose="020B0604030504040204" pitchFamily="34" charset="0"/>
                        </a:rPr>
                        <a:t>100</a:t>
                      </a:r>
                    </a:p>
                  </a:txBody>
                  <a:tcPr anchor="ctr">
                    <a:solidFill>
                      <a:srgbClr val="228B9D">
                        <a:alpha val="63000"/>
                      </a:srgbClr>
                    </a:solidFill>
                  </a:tcP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lv-LV" sz="1200" dirty="0">
                          <a:latin typeface="Tahoma" panose="020B0604030504040204" pitchFamily="34" charset="0"/>
                          <a:ea typeface="Tahoma" panose="020B0604030504040204" pitchFamily="34" charset="0"/>
                          <a:cs typeface="Tahoma" panose="020B0604030504040204" pitchFamily="34" charset="0"/>
                        </a:rPr>
                        <a:t>116</a:t>
                      </a:r>
                    </a:p>
                  </a:txBody>
                  <a:tcPr anchor="ctr">
                    <a:solidFill>
                      <a:srgbClr val="228B9D">
                        <a:alpha val="63000"/>
                      </a:srgbClr>
                    </a:solidFill>
                  </a:tcP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lv-LV" sz="1200" dirty="0">
                          <a:latin typeface="Tahoma" panose="020B0604030504040204" pitchFamily="34" charset="0"/>
                          <a:ea typeface="Tahoma" panose="020B0604030504040204" pitchFamily="34" charset="0"/>
                          <a:cs typeface="Tahoma" panose="020B0604030504040204" pitchFamily="34" charset="0"/>
                        </a:rPr>
                        <a:t>1</a:t>
                      </a:r>
                    </a:p>
                  </a:txBody>
                  <a:tcPr anchor="ctr">
                    <a:solidFill>
                      <a:srgbClr val="228B9D">
                        <a:alpha val="63000"/>
                      </a:srgbClr>
                    </a:solidFill>
                  </a:tcPr>
                </a:tc>
                <a:extLst>
                  <a:ext uri="{0D108BD9-81ED-4DB2-BD59-A6C34878D82A}">
                    <a16:rowId xmlns:a16="http://schemas.microsoft.com/office/drawing/2014/main" val="2946340070"/>
                  </a:ext>
                </a:extLst>
              </a:tr>
              <a:tr h="275079">
                <a:tc>
                  <a:txBody>
                    <a:bodyPr/>
                    <a:lstStyle/>
                    <a:p>
                      <a:pPr algn="ctr"/>
                      <a:r>
                        <a:rPr lang="lv-LV" sz="1200" dirty="0">
                          <a:solidFill>
                            <a:schemeClr val="bg1"/>
                          </a:solidFill>
                          <a:latin typeface="Tahoma" panose="020B0604030504040204" pitchFamily="34" charset="0"/>
                          <a:ea typeface="Tahoma" panose="020B0604030504040204" pitchFamily="34" charset="0"/>
                          <a:cs typeface="Tahoma" panose="020B0604030504040204" pitchFamily="34" charset="0"/>
                        </a:rPr>
                        <a:t>Jelgava</a:t>
                      </a:r>
                    </a:p>
                  </a:txBody>
                  <a:tcPr anchor="ctr">
                    <a:solidFill>
                      <a:srgbClr val="228B9D"/>
                    </a:solidFill>
                  </a:tcP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lv-LV" sz="1200" kern="1200" dirty="0">
                          <a:solidFill>
                            <a:schemeClr val="dk1"/>
                          </a:solidFill>
                          <a:latin typeface="Tahoma" panose="020B0604030504040204" pitchFamily="34" charset="0"/>
                          <a:ea typeface="Tahoma" panose="020B0604030504040204" pitchFamily="34" charset="0"/>
                          <a:cs typeface="Tahoma" panose="020B0604030504040204" pitchFamily="34" charset="0"/>
                        </a:rPr>
                        <a:t>100</a:t>
                      </a:r>
                    </a:p>
                  </a:txBody>
                  <a:tcPr anchor="ctr">
                    <a:solidFill>
                      <a:srgbClr val="228B9D">
                        <a:alpha val="63000"/>
                      </a:srgbClr>
                    </a:solidFill>
                  </a:tcP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lv-LV" sz="1200" kern="1200" dirty="0">
                          <a:solidFill>
                            <a:schemeClr val="dk1"/>
                          </a:solidFill>
                          <a:latin typeface="Tahoma" panose="020B0604030504040204" pitchFamily="34" charset="0"/>
                          <a:ea typeface="Tahoma" panose="020B0604030504040204" pitchFamily="34" charset="0"/>
                          <a:cs typeface="Tahoma" panose="020B0604030504040204" pitchFamily="34" charset="0"/>
                        </a:rPr>
                        <a:t>250 -300</a:t>
                      </a:r>
                    </a:p>
                  </a:txBody>
                  <a:tcPr anchor="ctr">
                    <a:solidFill>
                      <a:srgbClr val="228B9D">
                        <a:alpha val="63000"/>
                      </a:srgbClr>
                    </a:solidFill>
                  </a:tcP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lv-LV" sz="1200" kern="1200" dirty="0">
                          <a:solidFill>
                            <a:schemeClr val="dk1"/>
                          </a:solidFill>
                          <a:latin typeface="Tahoma" panose="020B0604030504040204" pitchFamily="34" charset="0"/>
                          <a:ea typeface="Tahoma" panose="020B0604030504040204" pitchFamily="34" charset="0"/>
                          <a:cs typeface="Tahoma" panose="020B0604030504040204" pitchFamily="34" charset="0"/>
                        </a:rPr>
                        <a:t>37</a:t>
                      </a:r>
                    </a:p>
                  </a:txBody>
                  <a:tcPr anchor="ctr">
                    <a:solidFill>
                      <a:srgbClr val="228B9D">
                        <a:alpha val="63000"/>
                      </a:srgbClr>
                    </a:solidFill>
                  </a:tcPr>
                </a:tc>
                <a:extLst>
                  <a:ext uri="{0D108BD9-81ED-4DB2-BD59-A6C34878D82A}">
                    <a16:rowId xmlns:a16="http://schemas.microsoft.com/office/drawing/2014/main" val="2369509307"/>
                  </a:ext>
                </a:extLst>
              </a:tr>
              <a:tr h="240590">
                <a:tc>
                  <a:txBody>
                    <a:bodyPr/>
                    <a:lstStyle/>
                    <a:p>
                      <a:pPr algn="ctr"/>
                      <a:r>
                        <a:rPr lang="lv-LV" sz="1200" dirty="0">
                          <a:solidFill>
                            <a:schemeClr val="bg1"/>
                          </a:solidFill>
                          <a:latin typeface="Tahoma" panose="020B0604030504040204" pitchFamily="34" charset="0"/>
                          <a:ea typeface="Tahoma" panose="020B0604030504040204" pitchFamily="34" charset="0"/>
                          <a:cs typeface="Tahoma" panose="020B0604030504040204" pitchFamily="34" charset="0"/>
                        </a:rPr>
                        <a:t>Dobele</a:t>
                      </a:r>
                    </a:p>
                  </a:txBody>
                  <a:tcPr anchor="ctr">
                    <a:solidFill>
                      <a:srgbClr val="228B9D"/>
                    </a:solidFill>
                  </a:tcP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lv-LV" sz="1200" dirty="0">
                          <a:latin typeface="Tahoma" panose="020B0604030504040204" pitchFamily="34" charset="0"/>
                          <a:ea typeface="Tahoma" panose="020B0604030504040204" pitchFamily="34" charset="0"/>
                          <a:cs typeface="Tahoma" panose="020B0604030504040204" pitchFamily="34" charset="0"/>
                        </a:rPr>
                        <a:t>24</a:t>
                      </a:r>
                    </a:p>
                  </a:txBody>
                  <a:tcPr anchor="ctr">
                    <a:solidFill>
                      <a:srgbClr val="228B9D">
                        <a:alpha val="63000"/>
                      </a:srgbClr>
                    </a:solidFill>
                  </a:tcP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lv-LV" sz="1200" dirty="0">
                          <a:latin typeface="Tahoma" panose="020B0604030504040204" pitchFamily="34" charset="0"/>
                          <a:ea typeface="Tahoma" panose="020B0604030504040204" pitchFamily="34" charset="0"/>
                          <a:cs typeface="Tahoma" panose="020B0604030504040204" pitchFamily="34" charset="0"/>
                        </a:rPr>
                        <a:t>70</a:t>
                      </a:r>
                    </a:p>
                  </a:txBody>
                  <a:tcPr anchor="ctr">
                    <a:solidFill>
                      <a:srgbClr val="228B9D">
                        <a:alpha val="63000"/>
                      </a:srgbClr>
                    </a:solidFill>
                  </a:tcP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lv-LV" sz="1200" dirty="0">
                          <a:latin typeface="Tahoma" panose="020B0604030504040204" pitchFamily="34" charset="0"/>
                          <a:ea typeface="Tahoma" panose="020B0604030504040204" pitchFamily="34" charset="0"/>
                          <a:cs typeface="Tahoma" panose="020B0604030504040204" pitchFamily="34" charset="0"/>
                        </a:rPr>
                        <a:t>1</a:t>
                      </a:r>
                    </a:p>
                  </a:txBody>
                  <a:tcPr anchor="ctr">
                    <a:solidFill>
                      <a:srgbClr val="228B9D">
                        <a:alpha val="63000"/>
                      </a:srgbClr>
                    </a:solidFill>
                  </a:tcPr>
                </a:tc>
                <a:extLst>
                  <a:ext uri="{0D108BD9-81ED-4DB2-BD59-A6C34878D82A}">
                    <a16:rowId xmlns:a16="http://schemas.microsoft.com/office/drawing/2014/main" val="2218373755"/>
                  </a:ext>
                </a:extLst>
              </a:tr>
              <a:tr h="346745">
                <a:tc>
                  <a:txBody>
                    <a:bodyPr/>
                    <a:lstStyle/>
                    <a:p>
                      <a:pPr algn="ctr"/>
                      <a:r>
                        <a:rPr lang="lv-LV" sz="1200" dirty="0">
                          <a:solidFill>
                            <a:schemeClr val="bg1"/>
                          </a:solidFill>
                          <a:latin typeface="Tahoma" panose="020B0604030504040204" pitchFamily="34" charset="0"/>
                          <a:ea typeface="Tahoma" panose="020B0604030504040204" pitchFamily="34" charset="0"/>
                          <a:cs typeface="Tahoma" panose="020B0604030504040204" pitchFamily="34" charset="0"/>
                        </a:rPr>
                        <a:t>Sigulda</a:t>
                      </a:r>
                    </a:p>
                  </a:txBody>
                  <a:tcPr anchor="ctr">
                    <a:solidFill>
                      <a:srgbClr val="228B9D"/>
                    </a:solidFill>
                  </a:tcP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lv-LV" sz="1200" dirty="0">
                          <a:latin typeface="Tahoma" panose="020B0604030504040204" pitchFamily="34" charset="0"/>
                          <a:ea typeface="Tahoma" panose="020B0604030504040204" pitchFamily="34" charset="0"/>
                          <a:cs typeface="Tahoma" panose="020B0604030504040204" pitchFamily="34" charset="0"/>
                        </a:rPr>
                        <a:t>400</a:t>
                      </a:r>
                    </a:p>
                  </a:txBody>
                  <a:tcPr anchor="ctr">
                    <a:solidFill>
                      <a:srgbClr val="228B9D">
                        <a:alpha val="63000"/>
                      </a:srgbClr>
                    </a:solidFill>
                  </a:tcP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lv-LV" sz="1200" dirty="0">
                          <a:latin typeface="Tahoma" panose="020B0604030504040204" pitchFamily="34" charset="0"/>
                          <a:ea typeface="Tahoma" panose="020B0604030504040204" pitchFamily="34" charset="0"/>
                          <a:cs typeface="Tahoma" panose="020B0604030504040204" pitchFamily="34" charset="0"/>
                        </a:rPr>
                        <a:t>500</a:t>
                      </a:r>
                    </a:p>
                  </a:txBody>
                  <a:tcPr anchor="ctr">
                    <a:solidFill>
                      <a:srgbClr val="228B9D">
                        <a:alpha val="63000"/>
                      </a:srgbClr>
                    </a:solidFill>
                  </a:tcP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lv-LV" sz="1200" dirty="0">
                          <a:latin typeface="Tahoma" panose="020B0604030504040204" pitchFamily="34" charset="0"/>
                          <a:ea typeface="Tahoma" panose="020B0604030504040204" pitchFamily="34" charset="0"/>
                          <a:cs typeface="Tahoma" panose="020B0604030504040204" pitchFamily="34" charset="0"/>
                        </a:rPr>
                        <a:t>4</a:t>
                      </a:r>
                    </a:p>
                  </a:txBody>
                  <a:tcPr anchor="ctr">
                    <a:solidFill>
                      <a:srgbClr val="228B9D">
                        <a:alpha val="63000"/>
                      </a:srgbClr>
                    </a:solidFill>
                  </a:tcPr>
                </a:tc>
                <a:extLst>
                  <a:ext uri="{0D108BD9-81ED-4DB2-BD59-A6C34878D82A}">
                    <a16:rowId xmlns:a16="http://schemas.microsoft.com/office/drawing/2014/main" val="340712075"/>
                  </a:ext>
                </a:extLst>
              </a:tr>
              <a:tr h="245814">
                <a:tc>
                  <a:txBody>
                    <a:bodyPr/>
                    <a:lstStyle/>
                    <a:p>
                      <a:pPr algn="ctr"/>
                      <a:r>
                        <a:rPr lang="lv-LV" sz="1200" dirty="0">
                          <a:solidFill>
                            <a:schemeClr val="bg1"/>
                          </a:solidFill>
                          <a:latin typeface="Tahoma" panose="020B0604030504040204" pitchFamily="34" charset="0"/>
                          <a:ea typeface="Tahoma" panose="020B0604030504040204" pitchFamily="34" charset="0"/>
                          <a:cs typeface="Tahoma" panose="020B0604030504040204" pitchFamily="34" charset="0"/>
                        </a:rPr>
                        <a:t>Baldone</a:t>
                      </a:r>
                    </a:p>
                  </a:txBody>
                  <a:tcPr anchor="ctr">
                    <a:solidFill>
                      <a:srgbClr val="228B9D"/>
                    </a:solidFill>
                  </a:tcP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lv-LV" sz="1200" dirty="0">
                          <a:latin typeface="Tahoma" panose="020B0604030504040204" pitchFamily="34" charset="0"/>
                          <a:ea typeface="Tahoma" panose="020B0604030504040204" pitchFamily="34" charset="0"/>
                          <a:cs typeface="Tahoma" panose="020B0604030504040204" pitchFamily="34" charset="0"/>
                        </a:rPr>
                        <a:t>70</a:t>
                      </a:r>
                    </a:p>
                  </a:txBody>
                  <a:tcPr anchor="ctr">
                    <a:solidFill>
                      <a:srgbClr val="228B9D">
                        <a:alpha val="63000"/>
                      </a:srgbClr>
                    </a:solidFill>
                  </a:tcP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lv-LV" sz="1200" dirty="0">
                          <a:latin typeface="Tahoma" panose="020B0604030504040204" pitchFamily="34" charset="0"/>
                          <a:ea typeface="Tahoma" panose="020B0604030504040204" pitchFamily="34" charset="0"/>
                          <a:cs typeface="Tahoma" panose="020B0604030504040204" pitchFamily="34" charset="0"/>
                        </a:rPr>
                        <a:t>250</a:t>
                      </a:r>
                    </a:p>
                  </a:txBody>
                  <a:tcPr anchor="ctr">
                    <a:solidFill>
                      <a:srgbClr val="228B9D">
                        <a:alpha val="63000"/>
                      </a:srgbClr>
                    </a:solidFill>
                  </a:tcP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lv-LV" sz="1200" dirty="0">
                          <a:latin typeface="Tahoma" panose="020B0604030504040204" pitchFamily="34" charset="0"/>
                          <a:ea typeface="Tahoma" panose="020B0604030504040204" pitchFamily="34" charset="0"/>
                          <a:cs typeface="Tahoma" panose="020B0604030504040204" pitchFamily="34" charset="0"/>
                        </a:rPr>
                        <a:t>1</a:t>
                      </a:r>
                    </a:p>
                  </a:txBody>
                  <a:tcPr anchor="ctr">
                    <a:solidFill>
                      <a:srgbClr val="228B9D">
                        <a:alpha val="63000"/>
                      </a:srgbClr>
                    </a:solidFill>
                  </a:tcPr>
                </a:tc>
                <a:extLst>
                  <a:ext uri="{0D108BD9-81ED-4DB2-BD59-A6C34878D82A}">
                    <a16:rowId xmlns:a16="http://schemas.microsoft.com/office/drawing/2014/main" val="3201393987"/>
                  </a:ext>
                </a:extLst>
              </a:tr>
              <a:tr h="238850">
                <a:tc>
                  <a:txBody>
                    <a:bodyPr/>
                    <a:lstStyle/>
                    <a:p>
                      <a:pPr algn="ctr"/>
                      <a:r>
                        <a:rPr lang="lv-LV" sz="1200" dirty="0">
                          <a:solidFill>
                            <a:schemeClr val="bg1"/>
                          </a:solidFill>
                          <a:latin typeface="Tahoma" panose="020B0604030504040204" pitchFamily="34" charset="0"/>
                          <a:ea typeface="Tahoma" panose="020B0604030504040204" pitchFamily="34" charset="0"/>
                          <a:cs typeface="Tahoma" panose="020B0604030504040204" pitchFamily="34" charset="0"/>
                        </a:rPr>
                        <a:t>Jēkabpils</a:t>
                      </a:r>
                    </a:p>
                  </a:txBody>
                  <a:tcPr anchor="ctr">
                    <a:solidFill>
                      <a:srgbClr val="228B9D"/>
                    </a:solidFill>
                  </a:tcP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lv-LV" sz="1200" dirty="0">
                          <a:latin typeface="Tahoma" panose="020B0604030504040204" pitchFamily="34" charset="0"/>
                          <a:ea typeface="Tahoma" panose="020B0604030504040204" pitchFamily="34" charset="0"/>
                          <a:cs typeface="Tahoma" panose="020B0604030504040204" pitchFamily="34" charset="0"/>
                        </a:rPr>
                        <a:t>60</a:t>
                      </a:r>
                    </a:p>
                  </a:txBody>
                  <a:tcPr anchor="ctr">
                    <a:solidFill>
                      <a:srgbClr val="228B9D">
                        <a:alpha val="63000"/>
                      </a:srgbClr>
                    </a:solidFill>
                  </a:tcP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lv-LV" sz="1200" dirty="0">
                          <a:latin typeface="Tahoma" panose="020B0604030504040204" pitchFamily="34" charset="0"/>
                          <a:ea typeface="Tahoma" panose="020B0604030504040204" pitchFamily="34" charset="0"/>
                          <a:cs typeface="Tahoma" panose="020B0604030504040204" pitchFamily="34" charset="0"/>
                        </a:rPr>
                        <a:t>50</a:t>
                      </a:r>
                    </a:p>
                  </a:txBody>
                  <a:tcPr anchor="ctr">
                    <a:solidFill>
                      <a:srgbClr val="228B9D">
                        <a:alpha val="63000"/>
                      </a:srgbClr>
                    </a:solidFill>
                  </a:tcP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lv-LV" sz="1200" dirty="0">
                          <a:latin typeface="Tahoma" panose="020B0604030504040204" pitchFamily="34" charset="0"/>
                          <a:ea typeface="Tahoma" panose="020B0604030504040204" pitchFamily="34" charset="0"/>
                          <a:cs typeface="Tahoma" panose="020B0604030504040204" pitchFamily="34" charset="0"/>
                        </a:rPr>
                        <a:t>5</a:t>
                      </a:r>
                    </a:p>
                  </a:txBody>
                  <a:tcPr anchor="ctr">
                    <a:solidFill>
                      <a:srgbClr val="228B9D">
                        <a:alpha val="63000"/>
                      </a:srgbClr>
                    </a:solidFill>
                  </a:tcPr>
                </a:tc>
                <a:extLst>
                  <a:ext uri="{0D108BD9-81ED-4DB2-BD59-A6C34878D82A}">
                    <a16:rowId xmlns:a16="http://schemas.microsoft.com/office/drawing/2014/main" val="2377837103"/>
                  </a:ext>
                </a:extLst>
              </a:tr>
              <a:tr h="345005">
                <a:tc>
                  <a:txBody>
                    <a:bodyPr/>
                    <a:lstStyle/>
                    <a:p>
                      <a:pPr algn="ctr"/>
                      <a:r>
                        <a:rPr lang="lv-LV" sz="1200" dirty="0">
                          <a:solidFill>
                            <a:schemeClr val="bg1"/>
                          </a:solidFill>
                          <a:latin typeface="Tahoma" panose="020B0604030504040204" pitchFamily="34" charset="0"/>
                          <a:ea typeface="Tahoma" panose="020B0604030504040204" pitchFamily="34" charset="0"/>
                          <a:cs typeface="Tahoma" panose="020B0604030504040204" pitchFamily="34" charset="0"/>
                        </a:rPr>
                        <a:t>Rēzekne</a:t>
                      </a:r>
                    </a:p>
                    <a:p>
                      <a:pPr algn="ctr"/>
                      <a:endParaRPr lang="lv-LV" sz="8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solidFill>
                      <a:srgbClr val="228B9D"/>
                    </a:solidFill>
                  </a:tcP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lv-LV" sz="1200" dirty="0">
                          <a:latin typeface="Tahoma" panose="020B0604030504040204" pitchFamily="34" charset="0"/>
                          <a:ea typeface="Tahoma" panose="020B0604030504040204" pitchFamily="34" charset="0"/>
                          <a:cs typeface="Tahoma" panose="020B0604030504040204" pitchFamily="34" charset="0"/>
                        </a:rPr>
                        <a:t>180</a:t>
                      </a:r>
                    </a:p>
                  </a:txBody>
                  <a:tcPr anchor="ctr">
                    <a:solidFill>
                      <a:srgbClr val="228B9D">
                        <a:alpha val="63000"/>
                      </a:srgbClr>
                    </a:solidFill>
                  </a:tcP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lv-LV" sz="1200" dirty="0">
                          <a:latin typeface="Tahoma" panose="020B0604030504040204" pitchFamily="34" charset="0"/>
                          <a:ea typeface="Tahoma" panose="020B0604030504040204" pitchFamily="34" charset="0"/>
                          <a:cs typeface="Tahoma" panose="020B0604030504040204" pitchFamily="34" charset="0"/>
                        </a:rPr>
                        <a:t>300</a:t>
                      </a:r>
                    </a:p>
                  </a:txBody>
                  <a:tcPr anchor="ctr">
                    <a:solidFill>
                      <a:srgbClr val="228B9D">
                        <a:alpha val="63000"/>
                      </a:srgbClr>
                    </a:solidFill>
                  </a:tcP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lv-LV" sz="1200" dirty="0">
                          <a:latin typeface="Tahoma" panose="020B0604030504040204" pitchFamily="34" charset="0"/>
                          <a:ea typeface="Tahoma" panose="020B0604030504040204" pitchFamily="34" charset="0"/>
                          <a:cs typeface="Tahoma" panose="020B0604030504040204" pitchFamily="34" charset="0"/>
                        </a:rPr>
                        <a:t>4</a:t>
                      </a:r>
                    </a:p>
                  </a:txBody>
                  <a:tcPr anchor="ctr">
                    <a:solidFill>
                      <a:srgbClr val="228B9D">
                        <a:alpha val="63000"/>
                      </a:srgbClr>
                    </a:solidFill>
                  </a:tcPr>
                </a:tc>
                <a:extLst>
                  <a:ext uri="{0D108BD9-81ED-4DB2-BD59-A6C34878D82A}">
                    <a16:rowId xmlns:a16="http://schemas.microsoft.com/office/drawing/2014/main" val="429743712"/>
                  </a:ext>
                </a:extLst>
              </a:tr>
            </a:tbl>
          </a:graphicData>
        </a:graphic>
      </p:graphicFrame>
      <p:sp>
        <p:nvSpPr>
          <p:cNvPr id="3" name="Rectangle 2"/>
          <p:cNvSpPr/>
          <p:nvPr/>
        </p:nvSpPr>
        <p:spPr>
          <a:xfrm>
            <a:off x="209501" y="6496193"/>
            <a:ext cx="7907627" cy="400110"/>
          </a:xfrm>
          <a:prstGeom prst="rect">
            <a:avLst/>
          </a:prstGeom>
        </p:spPr>
        <p:txBody>
          <a:bodyPr wrap="square">
            <a:spAutoFit/>
          </a:bodyPr>
          <a:lstStyle/>
          <a:p>
            <a:r>
              <a:rPr lang="lv-LV" sz="1000" i="1" dirty="0">
                <a:latin typeface="Tahoma" panose="020B0604030504040204" pitchFamily="34" charset="0"/>
                <a:ea typeface="Tahoma" panose="020B0604030504040204" pitchFamily="34" charset="0"/>
                <a:cs typeface="Tahoma" panose="020B0604030504040204" pitchFamily="34" charset="0"/>
              </a:rPr>
              <a:t>Avots: </a:t>
            </a:r>
            <a:r>
              <a:rPr lang="lv-LV" sz="1000" baseline="30000" dirty="0">
                <a:ea typeface="Tahoma" panose="020B0604030504040204" pitchFamily="34" charset="0"/>
                <a:cs typeface="Tahoma" panose="020B0604030504040204" pitchFamily="34" charset="0"/>
              </a:rPr>
              <a:t>1</a:t>
            </a:r>
            <a:r>
              <a:rPr lang="lv-LV" sz="1000" i="1" dirty="0">
                <a:latin typeface="Tahoma" panose="020B0604030504040204" pitchFamily="34" charset="0"/>
                <a:ea typeface="Tahoma" panose="020B0604030504040204" pitchFamily="34" charset="0"/>
                <a:cs typeface="Tahoma" panose="020B0604030504040204" pitchFamily="34" charset="0"/>
              </a:rPr>
              <a:t> Pašvaldību priekšsēdētāju sniegtā informācija</a:t>
            </a:r>
          </a:p>
          <a:p>
            <a:r>
              <a:rPr lang="lv-LV" sz="1000" i="1" dirty="0">
                <a:latin typeface="Tahoma" panose="020B0604030504040204" pitchFamily="34" charset="0"/>
                <a:ea typeface="Tahoma" panose="020B0604030504040204" pitchFamily="34" charset="0"/>
                <a:cs typeface="Tahoma" panose="020B0604030504040204" pitchFamily="34" charset="0"/>
              </a:rPr>
              <a:t>          </a:t>
            </a:r>
            <a:r>
              <a:rPr lang="lv-LV" sz="1000" i="1" baseline="30000" dirty="0">
                <a:latin typeface="Tahoma" panose="020B0604030504040204" pitchFamily="34" charset="0"/>
                <a:ea typeface="Tahoma" panose="020B0604030504040204" pitchFamily="34" charset="0"/>
                <a:cs typeface="Tahoma" panose="020B0604030504040204" pitchFamily="34" charset="0"/>
              </a:rPr>
              <a:t>2 </a:t>
            </a:r>
            <a:r>
              <a:rPr lang="lv-LV" sz="1000" i="1" dirty="0">
                <a:latin typeface="Tahoma" panose="020B0604030504040204" pitchFamily="34" charset="0"/>
                <a:ea typeface="Tahoma" panose="020B0604030504040204" pitchFamily="34" charset="0"/>
                <a:cs typeface="Tahoma" panose="020B0604030504040204" pitchFamily="34" charset="0"/>
              </a:rPr>
              <a:t>EM apkopotā informācija portālā www.ss.com</a:t>
            </a:r>
          </a:p>
        </p:txBody>
      </p:sp>
      <p:grpSp>
        <p:nvGrpSpPr>
          <p:cNvPr id="2" name="Group 1">
            <a:extLst>
              <a:ext uri="{FF2B5EF4-FFF2-40B4-BE49-F238E27FC236}">
                <a16:creationId xmlns:a16="http://schemas.microsoft.com/office/drawing/2014/main" id="{1AA07C7E-D4D8-4DA4-8743-9561735C11D4}"/>
              </a:ext>
            </a:extLst>
          </p:cNvPr>
          <p:cNvGrpSpPr/>
          <p:nvPr/>
        </p:nvGrpSpPr>
        <p:grpSpPr>
          <a:xfrm>
            <a:off x="1147158" y="2144085"/>
            <a:ext cx="273927" cy="3237011"/>
            <a:chOff x="664486" y="2143760"/>
            <a:chExt cx="318699" cy="4180840"/>
          </a:xfrm>
        </p:grpSpPr>
        <p:pic>
          <p:nvPicPr>
            <p:cNvPr id="4" name="Picture 3"/>
            <p:cNvPicPr>
              <a:picLocks noChangeAspect="1"/>
            </p:cNvPicPr>
            <p:nvPr/>
          </p:nvPicPr>
          <p:blipFill>
            <a:blip r:embed="rId3"/>
            <a:stretch>
              <a:fillRect/>
            </a:stretch>
          </p:blipFill>
          <p:spPr>
            <a:xfrm>
              <a:off x="684096" y="2143760"/>
              <a:ext cx="259559" cy="345591"/>
            </a:xfrm>
            <a:prstGeom prst="rect">
              <a:avLst/>
            </a:prstGeom>
          </p:spPr>
        </p:pic>
        <p:pic>
          <p:nvPicPr>
            <p:cNvPr id="8" name="Picture 7"/>
            <p:cNvPicPr>
              <a:picLocks noChangeAspect="1"/>
            </p:cNvPicPr>
            <p:nvPr/>
          </p:nvPicPr>
          <p:blipFill>
            <a:blip r:embed="rId4"/>
            <a:stretch>
              <a:fillRect/>
            </a:stretch>
          </p:blipFill>
          <p:spPr>
            <a:xfrm>
              <a:off x="692328" y="2519739"/>
              <a:ext cx="237919" cy="311870"/>
            </a:xfrm>
            <a:prstGeom prst="rect">
              <a:avLst/>
            </a:prstGeom>
          </p:spPr>
        </p:pic>
        <p:pic>
          <p:nvPicPr>
            <p:cNvPr id="9" name="Picture 8"/>
            <p:cNvPicPr>
              <a:picLocks noChangeAspect="1"/>
            </p:cNvPicPr>
            <p:nvPr/>
          </p:nvPicPr>
          <p:blipFill>
            <a:blip r:embed="rId5"/>
            <a:stretch>
              <a:fillRect/>
            </a:stretch>
          </p:blipFill>
          <p:spPr>
            <a:xfrm>
              <a:off x="688158" y="2863925"/>
              <a:ext cx="268951" cy="360033"/>
            </a:xfrm>
            <a:prstGeom prst="rect">
              <a:avLst/>
            </a:prstGeom>
          </p:spPr>
        </p:pic>
        <p:pic>
          <p:nvPicPr>
            <p:cNvPr id="10" name="Picture 9"/>
            <p:cNvPicPr>
              <a:picLocks noChangeAspect="1"/>
            </p:cNvPicPr>
            <p:nvPr/>
          </p:nvPicPr>
          <p:blipFill>
            <a:blip r:embed="rId6"/>
            <a:stretch>
              <a:fillRect/>
            </a:stretch>
          </p:blipFill>
          <p:spPr>
            <a:xfrm>
              <a:off x="706950" y="3240940"/>
              <a:ext cx="251170" cy="329599"/>
            </a:xfrm>
            <a:prstGeom prst="rect">
              <a:avLst/>
            </a:prstGeom>
          </p:spPr>
        </p:pic>
        <p:pic>
          <p:nvPicPr>
            <p:cNvPr id="11" name="Picture 10"/>
            <p:cNvPicPr>
              <a:picLocks noChangeAspect="1"/>
            </p:cNvPicPr>
            <p:nvPr/>
          </p:nvPicPr>
          <p:blipFill>
            <a:blip r:embed="rId7"/>
            <a:stretch>
              <a:fillRect/>
            </a:stretch>
          </p:blipFill>
          <p:spPr>
            <a:xfrm>
              <a:off x="688244" y="3634090"/>
              <a:ext cx="255411" cy="333498"/>
            </a:xfrm>
            <a:prstGeom prst="rect">
              <a:avLst/>
            </a:prstGeom>
          </p:spPr>
        </p:pic>
        <p:pic>
          <p:nvPicPr>
            <p:cNvPr id="12" name="Picture 11"/>
            <p:cNvPicPr>
              <a:picLocks noChangeAspect="1"/>
            </p:cNvPicPr>
            <p:nvPr/>
          </p:nvPicPr>
          <p:blipFill>
            <a:blip r:embed="rId8"/>
            <a:stretch>
              <a:fillRect/>
            </a:stretch>
          </p:blipFill>
          <p:spPr>
            <a:xfrm>
              <a:off x="692328" y="4013798"/>
              <a:ext cx="251637" cy="329369"/>
            </a:xfrm>
            <a:prstGeom prst="rect">
              <a:avLst/>
            </a:prstGeom>
          </p:spPr>
        </p:pic>
        <p:pic>
          <p:nvPicPr>
            <p:cNvPr id="14" name="Picture 13"/>
            <p:cNvPicPr>
              <a:picLocks noChangeAspect="1"/>
            </p:cNvPicPr>
            <p:nvPr/>
          </p:nvPicPr>
          <p:blipFill>
            <a:blip r:embed="rId9"/>
            <a:stretch>
              <a:fillRect/>
            </a:stretch>
          </p:blipFill>
          <p:spPr>
            <a:xfrm>
              <a:off x="709258" y="4382991"/>
              <a:ext cx="234707" cy="311663"/>
            </a:xfrm>
            <a:prstGeom prst="rect">
              <a:avLst/>
            </a:prstGeom>
          </p:spPr>
        </p:pic>
        <p:pic>
          <p:nvPicPr>
            <p:cNvPr id="15" name="Picture 14"/>
            <p:cNvPicPr>
              <a:picLocks noChangeAspect="1"/>
            </p:cNvPicPr>
            <p:nvPr/>
          </p:nvPicPr>
          <p:blipFill>
            <a:blip r:embed="rId10"/>
            <a:stretch>
              <a:fillRect/>
            </a:stretch>
          </p:blipFill>
          <p:spPr>
            <a:xfrm>
              <a:off x="688158" y="4725482"/>
              <a:ext cx="251507" cy="320784"/>
            </a:xfrm>
            <a:prstGeom prst="rect">
              <a:avLst/>
            </a:prstGeom>
          </p:spPr>
        </p:pic>
        <p:pic>
          <p:nvPicPr>
            <p:cNvPr id="16" name="Picture 15"/>
            <p:cNvPicPr>
              <a:picLocks noChangeAspect="1"/>
            </p:cNvPicPr>
            <p:nvPr/>
          </p:nvPicPr>
          <p:blipFill>
            <a:blip r:embed="rId11"/>
            <a:stretch>
              <a:fillRect/>
            </a:stretch>
          </p:blipFill>
          <p:spPr>
            <a:xfrm>
              <a:off x="664486" y="5097978"/>
              <a:ext cx="298778" cy="394474"/>
            </a:xfrm>
            <a:prstGeom prst="rect">
              <a:avLst/>
            </a:prstGeom>
          </p:spPr>
        </p:pic>
        <p:pic>
          <p:nvPicPr>
            <p:cNvPr id="17" name="Picture 16"/>
            <p:cNvPicPr>
              <a:picLocks noChangeAspect="1"/>
            </p:cNvPicPr>
            <p:nvPr/>
          </p:nvPicPr>
          <p:blipFill>
            <a:blip r:embed="rId12"/>
            <a:stretch>
              <a:fillRect/>
            </a:stretch>
          </p:blipFill>
          <p:spPr>
            <a:xfrm>
              <a:off x="694103" y="5494615"/>
              <a:ext cx="269161" cy="368603"/>
            </a:xfrm>
            <a:prstGeom prst="rect">
              <a:avLst/>
            </a:prstGeom>
          </p:spPr>
        </p:pic>
        <p:pic>
          <p:nvPicPr>
            <p:cNvPr id="18" name="Picture 17"/>
            <p:cNvPicPr>
              <a:picLocks noChangeAspect="1"/>
            </p:cNvPicPr>
            <p:nvPr/>
          </p:nvPicPr>
          <p:blipFill>
            <a:blip r:embed="rId13"/>
            <a:stretch>
              <a:fillRect/>
            </a:stretch>
          </p:blipFill>
          <p:spPr>
            <a:xfrm>
              <a:off x="681885" y="5904152"/>
              <a:ext cx="301300" cy="420448"/>
            </a:xfrm>
            <a:prstGeom prst="rect">
              <a:avLst/>
            </a:prstGeom>
          </p:spPr>
        </p:pic>
      </p:grpSp>
      <p:sp>
        <p:nvSpPr>
          <p:cNvPr id="7" name="TextBox 6">
            <a:extLst>
              <a:ext uri="{FF2B5EF4-FFF2-40B4-BE49-F238E27FC236}">
                <a16:creationId xmlns:a16="http://schemas.microsoft.com/office/drawing/2014/main" id="{A5323DEE-1EA1-4BB5-82FF-5FE4A8E6913C}"/>
              </a:ext>
            </a:extLst>
          </p:cNvPr>
          <p:cNvSpPr txBox="1"/>
          <p:nvPr/>
        </p:nvSpPr>
        <p:spPr>
          <a:xfrm>
            <a:off x="829559" y="5497717"/>
            <a:ext cx="7084243" cy="1292662"/>
          </a:xfrm>
          <a:prstGeom prst="rect">
            <a:avLst/>
          </a:prstGeom>
          <a:noFill/>
        </p:spPr>
        <p:txBody>
          <a:bodyPr wrap="square" rtlCol="0">
            <a:spAutoFit/>
          </a:bodyPr>
          <a:lstStyle/>
          <a:p>
            <a:r>
              <a:rPr lang="lv-LV" sz="1800" b="1" dirty="0">
                <a:solidFill>
                  <a:srgbClr val="00859B"/>
                </a:solidFill>
                <a:latin typeface="Tahoma" panose="020B0604030504040204" pitchFamily="34" charset="0"/>
                <a:ea typeface="Tahoma" panose="020B0604030504040204" pitchFamily="34" charset="0"/>
                <a:cs typeface="Tahoma" panose="020B0604030504040204" pitchFamily="34" charset="0"/>
              </a:rPr>
              <a:t>Secinājumi</a:t>
            </a:r>
          </a:p>
          <a:p>
            <a:pPr>
              <a:spcBef>
                <a:spcPts val="1200"/>
              </a:spcBef>
            </a:pPr>
            <a:r>
              <a:rPr lang="lv-LV" sz="1600" dirty="0">
                <a:latin typeface="Tahoma" panose="020B0604030504040204" pitchFamily="34" charset="0"/>
                <a:ea typeface="Tahoma" panose="020B0604030504040204" pitchFamily="34" charset="0"/>
                <a:cs typeface="Tahoma" panose="020B0604030504040204" pitchFamily="34" charset="0"/>
              </a:rPr>
              <a:t>Reģionos pastāv </a:t>
            </a:r>
            <a:r>
              <a:rPr lang="lv-LV" sz="1600" b="1" dirty="0">
                <a:solidFill>
                  <a:srgbClr val="00859B"/>
                </a:solidFill>
                <a:latin typeface="Tahoma" panose="020B0604030504040204" pitchFamily="34" charset="0"/>
                <a:ea typeface="Tahoma" panose="020B0604030504040204" pitchFamily="34" charset="0"/>
                <a:cs typeface="Tahoma" panose="020B0604030504040204" pitchFamily="34" charset="0"/>
              </a:rPr>
              <a:t>īres dzīvokļu deficīts</a:t>
            </a:r>
            <a:r>
              <a:rPr lang="lv-LV" sz="1600" dirty="0">
                <a:latin typeface="Tahoma" panose="020B0604030504040204" pitchFamily="34" charset="0"/>
                <a:ea typeface="Tahoma" panose="020B0604030504040204" pitchFamily="34" charset="0"/>
                <a:cs typeface="Tahoma" panose="020B0604030504040204" pitchFamily="34" charset="0"/>
              </a:rPr>
              <a:t> - ierobežots īres dzīvokļu skaits vienlaicīgi ar būtisku jaunu darba vietu pieauguma potenciālu</a:t>
            </a:r>
            <a:endParaRPr lang="lv-LV" sz="1600" b="1" dirty="0">
              <a:solidFill>
                <a:srgbClr val="00859B"/>
              </a:solidFill>
              <a:latin typeface="Tahoma" panose="020B0604030504040204" pitchFamily="34" charset="0"/>
              <a:ea typeface="Tahoma" panose="020B0604030504040204" pitchFamily="34" charset="0"/>
              <a:cs typeface="Tahoma" panose="020B0604030504040204" pitchFamily="34" charset="0"/>
            </a:endParaRPr>
          </a:p>
          <a:p>
            <a:endParaRPr lang="lv-LV" sz="1800" b="1" dirty="0">
              <a:solidFill>
                <a:srgbClr val="00859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36761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3"/>
          </p:nvPr>
        </p:nvSpPr>
        <p:spPr>
          <a:xfrm>
            <a:off x="8534400" y="6324600"/>
            <a:ext cx="304800" cy="304800"/>
          </a:xfrm>
        </p:spPr>
        <p:txBody>
          <a:bodyPr/>
          <a:lstStyle/>
          <a:p>
            <a:fld id="{0E466ADA-D24F-4538-A237-D6F0255529BA}" type="slidenum">
              <a:rPr lang="en-US" altLang="lv-LV" smtClean="0"/>
              <a:pPr/>
              <a:t>6</a:t>
            </a:fld>
            <a:endParaRPr lang="en-US" altLang="lv-LV"/>
          </a:p>
        </p:txBody>
      </p:sp>
      <p:sp>
        <p:nvSpPr>
          <p:cNvPr id="7" name="Title 1"/>
          <p:cNvSpPr>
            <a:spLocks noGrp="1"/>
          </p:cNvSpPr>
          <p:nvPr>
            <p:ph type="title"/>
          </p:nvPr>
        </p:nvSpPr>
        <p:spPr>
          <a:xfrm>
            <a:off x="1734207" y="351713"/>
            <a:ext cx="6952593" cy="1036642"/>
          </a:xfrm>
        </p:spPr>
        <p:txBody>
          <a:bodyPr>
            <a:normAutofit/>
          </a:bodyPr>
          <a:lstStyle/>
          <a:p>
            <a:pPr algn="ctr"/>
            <a:r>
              <a:rPr lang="lv-LV" sz="2500" dirty="0">
                <a:latin typeface="Tahoma" panose="020B0604030504040204" pitchFamily="34" charset="0"/>
                <a:ea typeface="Tahoma" panose="020B0604030504040204" pitchFamily="34" charset="0"/>
                <a:cs typeface="Tahoma" panose="020B0604030504040204" pitchFamily="34" charset="0"/>
              </a:rPr>
              <a:t>Dzīvokļu (50m</a:t>
            </a:r>
            <a:r>
              <a:rPr lang="lv-LV" sz="2500" baseline="30000" dirty="0">
                <a:latin typeface="Tahoma" panose="020B0604030504040204" pitchFamily="34" charset="0"/>
                <a:ea typeface="Tahoma" panose="020B0604030504040204" pitchFamily="34" charset="0"/>
                <a:cs typeface="Tahoma" panose="020B0604030504040204" pitchFamily="34" charset="0"/>
              </a:rPr>
              <a:t>2</a:t>
            </a:r>
            <a:r>
              <a:rPr lang="lv-LV" sz="2500" dirty="0">
                <a:latin typeface="Tahoma" panose="020B0604030504040204" pitchFamily="34" charset="0"/>
                <a:ea typeface="Tahoma" panose="020B0604030504040204" pitchFamily="34" charset="0"/>
                <a:cs typeface="Tahoma" panose="020B0604030504040204" pitchFamily="34" charset="0"/>
              </a:rPr>
              <a:t>) īres maksa </a:t>
            </a:r>
            <a:r>
              <a:rPr lang="lv-LV" sz="2500" dirty="0" err="1">
                <a:latin typeface="Tahoma" panose="020B0604030504040204" pitchFamily="34" charset="0"/>
                <a:ea typeface="Tahoma" panose="020B0604030504040204" pitchFamily="34" charset="0"/>
                <a:cs typeface="Tahoma" panose="020B0604030504040204" pitchFamily="34" charset="0"/>
              </a:rPr>
              <a:t>jaunbūvētos</a:t>
            </a:r>
            <a:r>
              <a:rPr lang="lv-LV" sz="2500" dirty="0">
                <a:latin typeface="Tahoma" panose="020B0604030504040204" pitchFamily="34" charset="0"/>
                <a:ea typeface="Tahoma" panose="020B0604030504040204" pitchFamily="34" charset="0"/>
                <a:cs typeface="Tahoma" panose="020B0604030504040204" pitchFamily="34" charset="0"/>
              </a:rPr>
              <a:t> projektos uz tirgus nosacījumiem </a:t>
            </a:r>
          </a:p>
        </p:txBody>
      </p:sp>
      <p:sp>
        <p:nvSpPr>
          <p:cNvPr id="10" name="Rectangle 9"/>
          <p:cNvSpPr/>
          <p:nvPr/>
        </p:nvSpPr>
        <p:spPr>
          <a:xfrm>
            <a:off x="4357510" y="1644010"/>
            <a:ext cx="4015946" cy="2123658"/>
          </a:xfrm>
          <a:prstGeom prst="rect">
            <a:avLst/>
          </a:prstGeom>
        </p:spPr>
        <p:txBody>
          <a:bodyPr wrap="square">
            <a:spAutoFit/>
          </a:bodyPr>
          <a:lstStyle/>
          <a:p>
            <a:pPr algn="ctr"/>
            <a:r>
              <a:rPr lang="lv-LV" sz="1800" b="1" dirty="0">
                <a:solidFill>
                  <a:srgbClr val="00859B"/>
                </a:solidFill>
                <a:latin typeface="Tahoma" panose="020B0604030504040204" pitchFamily="34" charset="0"/>
                <a:ea typeface="Tahoma" panose="020B0604030504040204" pitchFamily="34" charset="0"/>
                <a:cs typeface="Tahoma" panose="020B0604030504040204" pitchFamily="34" charset="0"/>
              </a:rPr>
              <a:t>Jaunā Teika</a:t>
            </a:r>
          </a:p>
          <a:p>
            <a:endParaRPr lang="lv-LV" sz="1600" dirty="0">
              <a:latin typeface="Tahoma" panose="020B0604030504040204" pitchFamily="34" charset="0"/>
              <a:ea typeface="Tahoma" panose="020B0604030504040204" pitchFamily="34" charset="0"/>
              <a:cs typeface="Tahoma" panose="020B0604030504040204" pitchFamily="34" charset="0"/>
            </a:endParaRPr>
          </a:p>
          <a:p>
            <a:r>
              <a:rPr lang="lv-LV" sz="1600" dirty="0">
                <a:latin typeface="Tahoma" panose="020B0604030504040204" pitchFamily="34" charset="0"/>
                <a:ea typeface="Tahoma" panose="020B0604030504040204" pitchFamily="34" charset="0"/>
                <a:cs typeface="Tahoma" panose="020B0604030504040204" pitchFamily="34" charset="0"/>
              </a:rPr>
              <a:t>Īres maksa €: 		     435</a:t>
            </a:r>
          </a:p>
          <a:p>
            <a:pPr fontAlgn="b"/>
            <a:r>
              <a:rPr lang="lv-LV" sz="1600" dirty="0">
                <a:latin typeface="Tahoma" panose="020B0604030504040204" pitchFamily="34" charset="0"/>
                <a:ea typeface="Tahoma" panose="020B0604030504040204" pitchFamily="34" charset="0"/>
                <a:cs typeface="Tahoma" panose="020B0604030504040204" pitchFamily="34" charset="0"/>
              </a:rPr>
              <a:t>Komunālie €:		     60</a:t>
            </a:r>
          </a:p>
          <a:p>
            <a:pPr fontAlgn="b"/>
            <a:r>
              <a:rPr lang="lv-LV" sz="1600" dirty="0">
                <a:latin typeface="Tahoma" panose="020B0604030504040204" pitchFamily="34" charset="0"/>
                <a:ea typeface="Tahoma" panose="020B0604030504040204" pitchFamily="34" charset="0"/>
                <a:cs typeface="Tahoma" panose="020B0604030504040204" pitchFamily="34" charset="0"/>
              </a:rPr>
              <a:t>Apsaimniekošana €:		     33,5</a:t>
            </a:r>
          </a:p>
          <a:p>
            <a:pPr fontAlgn="b"/>
            <a:r>
              <a:rPr lang="lv-LV" sz="1600" b="1" dirty="0">
                <a:solidFill>
                  <a:srgbClr val="00859B"/>
                </a:solidFill>
                <a:latin typeface="Tahoma" panose="020B0604030504040204" pitchFamily="34" charset="0"/>
                <a:ea typeface="Tahoma" panose="020B0604030504040204" pitchFamily="34" charset="0"/>
                <a:cs typeface="Tahoma" panose="020B0604030504040204" pitchFamily="34" charset="0"/>
              </a:rPr>
              <a:t>Kopējās izmaksas €:	     529</a:t>
            </a:r>
          </a:p>
          <a:p>
            <a:pPr fontAlgn="b"/>
            <a:r>
              <a:rPr lang="lv-LV" sz="1600" b="1" u="sng" dirty="0">
                <a:solidFill>
                  <a:srgbClr val="00859B"/>
                </a:solidFill>
                <a:latin typeface="Tahoma" panose="020B0604030504040204" pitchFamily="34" charset="0"/>
                <a:ea typeface="Tahoma" panose="020B0604030504040204" pitchFamily="34" charset="0"/>
                <a:cs typeface="Tahoma" panose="020B0604030504040204" pitchFamily="34" charset="0"/>
              </a:rPr>
              <a:t>Nepieciešamie ienākumi €:      1763</a:t>
            </a:r>
          </a:p>
          <a:p>
            <a:endParaRPr lang="lv-LV" sz="1800" i="1" dirty="0">
              <a:latin typeface="Tahoma" panose="020B0604030504040204" pitchFamily="34" charset="0"/>
              <a:ea typeface="Tahoma" panose="020B0604030504040204" pitchFamily="34" charset="0"/>
              <a:cs typeface="Tahoma" panose="020B0604030504040204" pitchFamily="34" charset="0"/>
            </a:endParaRPr>
          </a:p>
        </p:txBody>
      </p:sp>
      <p:pic>
        <p:nvPicPr>
          <p:cNvPr id="17" name="Picture 16">
            <a:extLst>
              <a:ext uri="{FF2B5EF4-FFF2-40B4-BE49-F238E27FC236}">
                <a16:creationId xmlns:a16="http://schemas.microsoft.com/office/drawing/2014/main" id="{D2FFB60C-BE6F-4B1D-99C3-51187B5371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827" y="1443240"/>
            <a:ext cx="3112480" cy="2131982"/>
          </a:xfrm>
          <a:prstGeom prst="rect">
            <a:avLst/>
          </a:prstGeom>
        </p:spPr>
      </p:pic>
      <p:pic>
        <p:nvPicPr>
          <p:cNvPr id="20" name="Picture 19">
            <a:extLst>
              <a:ext uri="{FF2B5EF4-FFF2-40B4-BE49-F238E27FC236}">
                <a16:creationId xmlns:a16="http://schemas.microsoft.com/office/drawing/2014/main" id="{C06DC745-80A6-434B-9995-DFCF6FF0C1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827" y="4196438"/>
            <a:ext cx="3122816" cy="2139062"/>
          </a:xfrm>
          <a:prstGeom prst="rect">
            <a:avLst/>
          </a:prstGeom>
        </p:spPr>
      </p:pic>
      <p:sp>
        <p:nvSpPr>
          <p:cNvPr id="24" name="Rectangle 23">
            <a:extLst>
              <a:ext uri="{FF2B5EF4-FFF2-40B4-BE49-F238E27FC236}">
                <a16:creationId xmlns:a16="http://schemas.microsoft.com/office/drawing/2014/main" id="{C64A2A10-5A9E-4EC9-9275-C41F5B31B992}"/>
              </a:ext>
            </a:extLst>
          </p:cNvPr>
          <p:cNvSpPr/>
          <p:nvPr/>
        </p:nvSpPr>
        <p:spPr>
          <a:xfrm>
            <a:off x="4357510" y="4342639"/>
            <a:ext cx="4015946" cy="1846659"/>
          </a:xfrm>
          <a:prstGeom prst="rect">
            <a:avLst/>
          </a:prstGeom>
        </p:spPr>
        <p:txBody>
          <a:bodyPr wrap="square">
            <a:spAutoFit/>
          </a:bodyPr>
          <a:lstStyle/>
          <a:p>
            <a:pPr algn="ctr"/>
            <a:r>
              <a:rPr lang="lv-LV" sz="1800" b="1" dirty="0" err="1">
                <a:solidFill>
                  <a:srgbClr val="00859B"/>
                </a:solidFill>
                <a:latin typeface="Tahoma" panose="020B0604030504040204" pitchFamily="34" charset="0"/>
                <a:ea typeface="Tahoma" panose="020B0604030504040204" pitchFamily="34" charset="0"/>
                <a:cs typeface="Tahoma" panose="020B0604030504040204" pitchFamily="34" charset="0"/>
              </a:rPr>
              <a:t>Jaunlazdu</a:t>
            </a:r>
            <a:r>
              <a:rPr lang="lv-LV" sz="1800" b="1" dirty="0">
                <a:solidFill>
                  <a:srgbClr val="00859B"/>
                </a:solidFill>
                <a:latin typeface="Tahoma" panose="020B0604030504040204" pitchFamily="34" charset="0"/>
                <a:ea typeface="Tahoma" panose="020B0604030504040204" pitchFamily="34" charset="0"/>
                <a:cs typeface="Tahoma" panose="020B0604030504040204" pitchFamily="34" charset="0"/>
              </a:rPr>
              <a:t> mājas</a:t>
            </a:r>
          </a:p>
          <a:p>
            <a:endParaRPr lang="lv-LV" sz="1600" dirty="0">
              <a:latin typeface="Tahoma" panose="020B0604030504040204" pitchFamily="34" charset="0"/>
              <a:ea typeface="Tahoma" panose="020B0604030504040204" pitchFamily="34" charset="0"/>
              <a:cs typeface="Tahoma" panose="020B0604030504040204" pitchFamily="34" charset="0"/>
            </a:endParaRPr>
          </a:p>
          <a:p>
            <a:r>
              <a:rPr lang="lv-LV" sz="1600" dirty="0">
                <a:latin typeface="Tahoma" panose="020B0604030504040204" pitchFamily="34" charset="0"/>
                <a:ea typeface="Tahoma" panose="020B0604030504040204" pitchFamily="34" charset="0"/>
                <a:cs typeface="Tahoma" panose="020B0604030504040204" pitchFamily="34" charset="0"/>
              </a:rPr>
              <a:t>Īres maksa €: 		   330</a:t>
            </a:r>
          </a:p>
          <a:p>
            <a:pPr fontAlgn="b"/>
            <a:r>
              <a:rPr lang="lv-LV" sz="1600" dirty="0">
                <a:latin typeface="Tahoma" panose="020B0604030504040204" pitchFamily="34" charset="0"/>
                <a:ea typeface="Tahoma" panose="020B0604030504040204" pitchFamily="34" charset="0"/>
                <a:cs typeface="Tahoma" panose="020B0604030504040204" pitchFamily="34" charset="0"/>
              </a:rPr>
              <a:t>Komunālie €:		   95</a:t>
            </a:r>
          </a:p>
          <a:p>
            <a:pPr fontAlgn="b"/>
            <a:r>
              <a:rPr lang="lv-LV" sz="1600" dirty="0">
                <a:latin typeface="Tahoma" panose="020B0604030504040204" pitchFamily="34" charset="0"/>
                <a:ea typeface="Tahoma" panose="020B0604030504040204" pitchFamily="34" charset="0"/>
                <a:cs typeface="Tahoma" panose="020B0604030504040204" pitchFamily="34" charset="0"/>
              </a:rPr>
              <a:t>Apsaimniekošana €:		   28</a:t>
            </a:r>
          </a:p>
          <a:p>
            <a:pPr fontAlgn="b"/>
            <a:r>
              <a:rPr lang="lv-LV" sz="1600" b="1" dirty="0">
                <a:solidFill>
                  <a:srgbClr val="00859B"/>
                </a:solidFill>
                <a:latin typeface="Tahoma" panose="020B0604030504040204" pitchFamily="34" charset="0"/>
                <a:ea typeface="Tahoma" panose="020B0604030504040204" pitchFamily="34" charset="0"/>
                <a:cs typeface="Tahoma" panose="020B0604030504040204" pitchFamily="34" charset="0"/>
              </a:rPr>
              <a:t>Kopējās izmaksas €:	   453</a:t>
            </a:r>
          </a:p>
          <a:p>
            <a:pPr fontAlgn="b"/>
            <a:r>
              <a:rPr lang="lv-LV" sz="1600" b="1" u="sng" dirty="0">
                <a:solidFill>
                  <a:srgbClr val="00859B"/>
                </a:solidFill>
                <a:latin typeface="Tahoma" panose="020B0604030504040204" pitchFamily="34" charset="0"/>
                <a:ea typeface="Tahoma" panose="020B0604030504040204" pitchFamily="34" charset="0"/>
                <a:cs typeface="Tahoma" panose="020B0604030504040204" pitchFamily="34" charset="0"/>
              </a:rPr>
              <a:t>Nepieciešamie ienākumi €:    1510</a:t>
            </a:r>
          </a:p>
        </p:txBody>
      </p:sp>
      <p:sp>
        <p:nvSpPr>
          <p:cNvPr id="8" name="Rectangle 7">
            <a:extLst>
              <a:ext uri="{FF2B5EF4-FFF2-40B4-BE49-F238E27FC236}">
                <a16:creationId xmlns:a16="http://schemas.microsoft.com/office/drawing/2014/main" id="{D1339459-BFC4-4872-B234-4238E0EA1E19}"/>
              </a:ext>
            </a:extLst>
          </p:cNvPr>
          <p:cNvSpPr/>
          <p:nvPr/>
        </p:nvSpPr>
        <p:spPr>
          <a:xfrm>
            <a:off x="209501" y="6496193"/>
            <a:ext cx="7907627" cy="246221"/>
          </a:xfrm>
          <a:prstGeom prst="rect">
            <a:avLst/>
          </a:prstGeom>
        </p:spPr>
        <p:txBody>
          <a:bodyPr wrap="square">
            <a:spAutoFit/>
          </a:bodyPr>
          <a:lstStyle/>
          <a:p>
            <a:r>
              <a:rPr lang="lv-LV" sz="1000" i="1" dirty="0">
                <a:latin typeface="Tahoma" panose="020B0604030504040204" pitchFamily="34" charset="0"/>
                <a:ea typeface="Tahoma" panose="020B0604030504040204" pitchFamily="34" charset="0"/>
                <a:cs typeface="Tahoma" panose="020B0604030504040204" pitchFamily="34" charset="0"/>
              </a:rPr>
              <a:t>Avots: EM veiktā tirgus aptauja</a:t>
            </a:r>
          </a:p>
        </p:txBody>
      </p:sp>
    </p:spTree>
    <p:extLst>
      <p:ext uri="{BB962C8B-B14F-4D97-AF65-F5344CB8AC3E}">
        <p14:creationId xmlns:p14="http://schemas.microsoft.com/office/powerpoint/2010/main" val="2486419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3"/>
          </p:nvPr>
        </p:nvSpPr>
        <p:spPr/>
        <p:txBody>
          <a:bodyPr/>
          <a:lstStyle/>
          <a:p>
            <a:fld id="{0E466ADA-D24F-4538-A237-D6F0255529BA}" type="slidenum">
              <a:rPr lang="en-US" altLang="lv-LV" smtClean="0"/>
              <a:pPr/>
              <a:t>7</a:t>
            </a:fld>
            <a:endParaRPr lang="en-US" altLang="lv-LV"/>
          </a:p>
        </p:txBody>
      </p:sp>
      <p:sp>
        <p:nvSpPr>
          <p:cNvPr id="7" name="Title 1"/>
          <p:cNvSpPr>
            <a:spLocks noGrp="1"/>
          </p:cNvSpPr>
          <p:nvPr>
            <p:ph type="title"/>
          </p:nvPr>
        </p:nvSpPr>
        <p:spPr>
          <a:xfrm>
            <a:off x="1791093" y="471339"/>
            <a:ext cx="6895707" cy="685789"/>
          </a:xfrm>
        </p:spPr>
        <p:txBody>
          <a:bodyPr>
            <a:normAutofit fontScale="90000"/>
          </a:bodyPr>
          <a:lstStyle/>
          <a:p>
            <a:pPr algn="ctr"/>
            <a:r>
              <a:rPr lang="lv-LV" sz="2500" dirty="0">
                <a:latin typeface="Tahoma" panose="020B0604030504040204" pitchFamily="34" charset="0"/>
                <a:ea typeface="Tahoma" panose="020B0604030504040204" pitchFamily="34" charset="0"/>
                <a:cs typeface="Tahoma" panose="020B0604030504040204" pitchFamily="34" charset="0"/>
              </a:rPr>
              <a:t>Mājokļa pieejamība mājsaimniecībām Latvijā</a:t>
            </a:r>
          </a:p>
        </p:txBody>
      </p:sp>
      <p:sp>
        <p:nvSpPr>
          <p:cNvPr id="10" name="Rectangle 9"/>
          <p:cNvSpPr/>
          <p:nvPr/>
        </p:nvSpPr>
        <p:spPr>
          <a:xfrm>
            <a:off x="627817" y="1639612"/>
            <a:ext cx="3567111" cy="3939540"/>
          </a:xfrm>
          <a:prstGeom prst="rect">
            <a:avLst/>
          </a:prstGeom>
        </p:spPr>
        <p:txBody>
          <a:bodyPr wrap="square">
            <a:spAutoFit/>
          </a:bodyPr>
          <a:lstStyle/>
          <a:p>
            <a:r>
              <a:rPr lang="lv-LV" sz="1800" b="1" dirty="0">
                <a:solidFill>
                  <a:srgbClr val="00859B"/>
                </a:solidFill>
                <a:latin typeface="Tahoma" panose="020B0604030504040204" pitchFamily="34" charset="0"/>
                <a:ea typeface="Tahoma" panose="020B0604030504040204" pitchFamily="34" charset="0"/>
                <a:cs typeface="Tahoma" panose="020B0604030504040204" pitchFamily="34" charset="0"/>
              </a:rPr>
              <a:t>Mājokļa pieejamības nosacījums </a:t>
            </a:r>
            <a:r>
              <a:rPr lang="lv-LV" sz="1800" i="1" dirty="0">
                <a:latin typeface="Tahoma" panose="020B0604030504040204" pitchFamily="34" charset="0"/>
                <a:ea typeface="Tahoma" panose="020B0604030504040204" pitchFamily="34" charset="0"/>
                <a:cs typeface="Tahoma" panose="020B0604030504040204" pitchFamily="34" charset="0"/>
              </a:rPr>
              <a:t>- </a:t>
            </a:r>
            <a:r>
              <a:rPr lang="lv-LV" sz="1800" dirty="0">
                <a:latin typeface="Tahoma" panose="020B0604030504040204" pitchFamily="34" charset="0"/>
                <a:ea typeface="Tahoma" panose="020B0604030504040204" pitchFamily="34" charset="0"/>
                <a:cs typeface="Tahoma" panose="020B0604030504040204" pitchFamily="34" charset="0"/>
              </a:rPr>
              <a:t>mājsaimniecību kopējie izdevumi  mājoklim nepārsniedz 30% no tās ienākumiem</a:t>
            </a:r>
            <a:r>
              <a:rPr lang="lv-LV" sz="1800" baseline="30000" dirty="0">
                <a:latin typeface="Tahoma" panose="020B0604030504040204" pitchFamily="34" charset="0"/>
                <a:ea typeface="Tahoma" panose="020B0604030504040204" pitchFamily="34" charset="0"/>
                <a:cs typeface="Tahoma" panose="020B0604030504040204" pitchFamily="34" charset="0"/>
              </a:rPr>
              <a:t>1</a:t>
            </a:r>
          </a:p>
          <a:p>
            <a:endParaRPr lang="lv-LV" sz="1800" baseline="30000" dirty="0">
              <a:latin typeface="Tahoma" panose="020B0604030504040204" pitchFamily="34" charset="0"/>
              <a:ea typeface="Tahoma" panose="020B0604030504040204" pitchFamily="34" charset="0"/>
              <a:cs typeface="Tahoma" panose="020B0604030504040204" pitchFamily="34" charset="0"/>
            </a:endParaRPr>
          </a:p>
          <a:p>
            <a:endParaRPr lang="lv-LV" sz="1800" baseline="30000" dirty="0">
              <a:latin typeface="Tahoma" panose="020B0604030504040204" pitchFamily="34" charset="0"/>
              <a:ea typeface="Tahoma" panose="020B0604030504040204" pitchFamily="34" charset="0"/>
              <a:cs typeface="Tahoma" panose="020B0604030504040204" pitchFamily="34" charset="0"/>
            </a:endParaRPr>
          </a:p>
          <a:p>
            <a:endParaRPr lang="lv-LV" sz="1800" baseline="30000" dirty="0">
              <a:latin typeface="Tahoma" panose="020B0604030504040204" pitchFamily="34" charset="0"/>
              <a:ea typeface="Tahoma" panose="020B0604030504040204" pitchFamily="34" charset="0"/>
              <a:cs typeface="Tahoma" panose="020B0604030504040204" pitchFamily="34" charset="0"/>
            </a:endParaRPr>
          </a:p>
          <a:p>
            <a:endParaRPr lang="lv-LV" sz="1800" baseline="30000" dirty="0">
              <a:latin typeface="Tahoma" panose="020B0604030504040204" pitchFamily="34" charset="0"/>
              <a:ea typeface="Tahoma" panose="020B0604030504040204" pitchFamily="34" charset="0"/>
              <a:cs typeface="Tahoma" panose="020B0604030504040204" pitchFamily="34" charset="0"/>
            </a:endParaRPr>
          </a:p>
          <a:p>
            <a:pPr>
              <a:spcBef>
                <a:spcPts val="1200"/>
              </a:spcBef>
            </a:pPr>
            <a:r>
              <a:rPr lang="lv-LV" sz="1800" b="1" dirty="0">
                <a:solidFill>
                  <a:srgbClr val="00859B"/>
                </a:solidFill>
                <a:latin typeface="Tahoma" panose="020B0604030504040204" pitchFamily="34" charset="0"/>
                <a:ea typeface="Tahoma" panose="020B0604030504040204" pitchFamily="34" charset="0"/>
                <a:cs typeface="Tahoma" panose="020B0604030504040204" pitchFamily="34" charset="0"/>
              </a:rPr>
              <a:t>Zemi ienākumi liedz pieeju 80% mājsaimniecību mājoklim </a:t>
            </a:r>
            <a:r>
              <a:rPr lang="lv-LV" sz="1800" dirty="0">
                <a:latin typeface="Tahoma" panose="020B0604030504040204" pitchFamily="34" charset="0"/>
                <a:ea typeface="Tahoma" panose="020B0604030504040204" pitchFamily="34" charset="0"/>
                <a:cs typeface="Tahoma" panose="020B0604030504040204" pitchFamily="34" charset="0"/>
              </a:rPr>
              <a:t>(</a:t>
            </a:r>
            <a:r>
              <a:rPr lang="lv-LV" sz="1800" i="1" dirty="0">
                <a:latin typeface="Tahoma" panose="020B0604030504040204" pitchFamily="34" charset="0"/>
                <a:ea typeface="Tahoma" panose="020B0604030504040204" pitchFamily="34" charset="0"/>
                <a:cs typeface="Tahoma" panose="020B0604030504040204" pitchFamily="34" charset="0"/>
              </a:rPr>
              <a:t>50m</a:t>
            </a:r>
            <a:r>
              <a:rPr lang="lv-LV" sz="1800" i="1" baseline="30000" dirty="0">
                <a:latin typeface="Tahoma" panose="020B0604030504040204" pitchFamily="34" charset="0"/>
                <a:ea typeface="Tahoma" panose="020B0604030504040204" pitchFamily="34" charset="0"/>
                <a:cs typeface="Tahoma" panose="020B0604030504040204" pitchFamily="34" charset="0"/>
              </a:rPr>
              <a:t>2</a:t>
            </a:r>
            <a:r>
              <a:rPr lang="lv-LV" sz="1800" dirty="0">
                <a:latin typeface="Tahoma" panose="020B0604030504040204" pitchFamily="34" charset="0"/>
                <a:ea typeface="Tahoma" panose="020B0604030504040204" pitchFamily="34" charset="0"/>
                <a:cs typeface="Tahoma" panose="020B0604030504040204" pitchFamily="34" charset="0"/>
              </a:rPr>
              <a:t>), kurš atbilst mūsdienu būvniecības standartu prasībām</a:t>
            </a:r>
            <a:endParaRPr lang="lv-LV" sz="1800" b="1" dirty="0">
              <a:solidFill>
                <a:srgbClr val="00859B"/>
              </a:solidFill>
              <a:latin typeface="Tahoma" panose="020B0604030504040204" pitchFamily="34" charset="0"/>
              <a:ea typeface="Tahoma" panose="020B0604030504040204" pitchFamily="34" charset="0"/>
              <a:cs typeface="Tahoma" panose="020B0604030504040204" pitchFamily="34" charset="0"/>
            </a:endParaRPr>
          </a:p>
          <a:p>
            <a:endParaRPr lang="lv-LV" sz="1800"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E3DB5EF4-7029-494B-A61E-1F5B0A64318B}"/>
              </a:ext>
            </a:extLst>
          </p:cNvPr>
          <p:cNvSpPr/>
          <p:nvPr/>
        </p:nvSpPr>
        <p:spPr>
          <a:xfrm>
            <a:off x="402211" y="6253010"/>
            <a:ext cx="8436989" cy="400110"/>
          </a:xfrm>
          <a:prstGeom prst="rect">
            <a:avLst/>
          </a:prstGeom>
        </p:spPr>
        <p:txBody>
          <a:bodyPr wrap="square">
            <a:spAutoFit/>
          </a:bodyPr>
          <a:lstStyle/>
          <a:p>
            <a:r>
              <a:rPr lang="lv-LV" sz="1000" i="1" dirty="0">
                <a:latin typeface="Tahoma" panose="020B0604030504040204" pitchFamily="34" charset="0"/>
                <a:ea typeface="Tahoma" panose="020B0604030504040204" pitchFamily="34" charset="0"/>
                <a:cs typeface="Tahoma" panose="020B0604030504040204" pitchFamily="34" charset="0"/>
              </a:rPr>
              <a:t>Avots: </a:t>
            </a:r>
            <a:r>
              <a:rPr lang="lv-LV" sz="1000" i="1" baseline="30000" dirty="0">
                <a:latin typeface="Tahoma" panose="020B0604030504040204" pitchFamily="34" charset="0"/>
                <a:ea typeface="Tahoma" panose="020B0604030504040204" pitchFamily="34" charset="0"/>
                <a:cs typeface="Tahoma" panose="020B0604030504040204" pitchFamily="34" charset="0"/>
              </a:rPr>
              <a:t>1</a:t>
            </a:r>
            <a:r>
              <a:rPr lang="lv-LV" sz="1000" i="1" dirty="0">
                <a:latin typeface="Tahoma" panose="020B0604030504040204" pitchFamily="34" charset="0"/>
                <a:ea typeface="Tahoma" panose="020B0604030504040204" pitchFamily="34" charset="0"/>
                <a:cs typeface="Tahoma" panose="020B0604030504040204" pitchFamily="34" charset="0"/>
              </a:rPr>
              <a:t> </a:t>
            </a:r>
            <a:r>
              <a:rPr lang="lv-LV" sz="1000" i="1" dirty="0" err="1">
                <a:latin typeface="Tahoma" panose="020B0604030504040204" pitchFamily="34" charset="0"/>
                <a:ea typeface="Tahoma" panose="020B0604030504040204" pitchFamily="34" charset="0"/>
                <a:cs typeface="Tahoma" panose="020B0604030504040204" pitchFamily="34" charset="0"/>
              </a:rPr>
              <a:t>Alice</a:t>
            </a:r>
            <a:r>
              <a:rPr lang="lv-LV" sz="1000" i="1" dirty="0">
                <a:latin typeface="Tahoma" panose="020B0604030504040204" pitchFamily="34" charset="0"/>
                <a:ea typeface="Tahoma" panose="020B0604030504040204" pitchFamily="34" charset="0"/>
                <a:cs typeface="Tahoma" panose="020B0604030504040204" pitchFamily="34" charset="0"/>
              </a:rPr>
              <a:t> </a:t>
            </a:r>
            <a:r>
              <a:rPr lang="lv-LV" sz="1000" i="1" dirty="0" err="1">
                <a:latin typeface="Tahoma" panose="020B0604030504040204" pitchFamily="34" charset="0"/>
                <a:ea typeface="Tahoma" panose="020B0604030504040204" pitchFamily="34" charset="0"/>
                <a:cs typeface="Tahoma" panose="020B0604030504040204" pitchFamily="34" charset="0"/>
              </a:rPr>
              <a:t>Pittinii</a:t>
            </a:r>
            <a:r>
              <a:rPr lang="lv-LV" sz="1000" i="1" dirty="0">
                <a:latin typeface="Tahoma" panose="020B0604030504040204" pitchFamily="34" charset="0"/>
                <a:ea typeface="Tahoma" panose="020B0604030504040204" pitchFamily="34" charset="0"/>
                <a:cs typeface="Tahoma" panose="020B0604030504040204" pitchFamily="34" charset="0"/>
              </a:rPr>
              <a:t>, </a:t>
            </a:r>
            <a:r>
              <a:rPr lang="en-US" sz="1000" i="1" dirty="0">
                <a:latin typeface="Tahoma" panose="020B0604030504040204" pitchFamily="34" charset="0"/>
                <a:ea typeface="Tahoma" panose="020B0604030504040204" pitchFamily="34" charset="0"/>
                <a:cs typeface="Tahoma" panose="020B0604030504040204" pitchFamily="34" charset="0"/>
              </a:rPr>
              <a:t>HOUSING AFFORDABILITY IN THE EU Current situation and recent trends</a:t>
            </a:r>
            <a:r>
              <a:rPr lang="lv-LV" sz="1000" i="1" dirty="0">
                <a:latin typeface="Tahoma" panose="020B0604030504040204" pitchFamily="34" charset="0"/>
                <a:ea typeface="Tahoma" panose="020B0604030504040204" pitchFamily="34" charset="0"/>
                <a:cs typeface="Tahoma" panose="020B0604030504040204" pitchFamily="34" charset="0"/>
              </a:rPr>
              <a:t> (2012)</a:t>
            </a:r>
            <a:r>
              <a:rPr lang="en-US" sz="1000" i="1" dirty="0">
                <a:latin typeface="Tahoma" panose="020B0604030504040204" pitchFamily="34" charset="0"/>
                <a:ea typeface="Tahoma" panose="020B0604030504040204" pitchFamily="34" charset="0"/>
                <a:cs typeface="Tahoma" panose="020B0604030504040204" pitchFamily="34" charset="0"/>
              </a:rPr>
              <a:t> CECODHAS</a:t>
            </a:r>
            <a:endParaRPr lang="lv-LV" sz="1000" i="1" dirty="0">
              <a:latin typeface="Tahoma" panose="020B0604030504040204" pitchFamily="34" charset="0"/>
              <a:ea typeface="Tahoma" panose="020B0604030504040204" pitchFamily="34" charset="0"/>
              <a:cs typeface="Tahoma" panose="020B0604030504040204" pitchFamily="34" charset="0"/>
            </a:endParaRPr>
          </a:p>
          <a:p>
            <a:r>
              <a:rPr lang="lv-LV" sz="1000" i="1" baseline="30000" dirty="0">
                <a:latin typeface="Tahoma" panose="020B0604030504040204" pitchFamily="34" charset="0"/>
                <a:ea typeface="Tahoma" panose="020B0604030504040204" pitchFamily="34" charset="0"/>
                <a:cs typeface="Tahoma" panose="020B0604030504040204" pitchFamily="34" charset="0"/>
              </a:rPr>
              <a:t>              2</a:t>
            </a:r>
            <a:r>
              <a:rPr lang="lv-LV" sz="1000" i="1" dirty="0">
                <a:latin typeface="Tahoma" panose="020B0604030504040204" pitchFamily="34" charset="0"/>
                <a:ea typeface="Tahoma" panose="020B0604030504040204" pitchFamily="34" charset="0"/>
                <a:cs typeface="Tahoma" panose="020B0604030504040204" pitchFamily="34" charset="0"/>
              </a:rPr>
              <a:t> </a:t>
            </a:r>
            <a:r>
              <a:rPr lang="lv-LV" sz="1000" i="1" dirty="0">
                <a:solidFill>
                  <a:prstClr val="black"/>
                </a:solidFill>
                <a:latin typeface="Tahoma" panose="020B0604030504040204" pitchFamily="34" charset="0"/>
                <a:ea typeface="Tahoma" panose="020B0604030504040204" pitchFamily="34" charset="0"/>
                <a:cs typeface="Tahoma" panose="020B0604030504040204" pitchFamily="34" charset="0"/>
              </a:rPr>
              <a:t>Centrālās statistikas pārvaldes dati par 2016.gadu un Ekonomikas ministrijas aprēķini</a:t>
            </a:r>
            <a:r>
              <a:rPr lang="en-US" sz="1000" i="1" dirty="0">
                <a:latin typeface="Tahoma" panose="020B0604030504040204" pitchFamily="34" charset="0"/>
                <a:ea typeface="Tahoma" panose="020B0604030504040204" pitchFamily="34" charset="0"/>
                <a:cs typeface="Tahoma" panose="020B0604030504040204" pitchFamily="34" charset="0"/>
              </a:rPr>
              <a:t> </a:t>
            </a:r>
            <a:endParaRPr lang="lv-LV" sz="1000" i="1"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24C498F2-43AA-42AD-849B-447A3126AE81}"/>
              </a:ext>
            </a:extLst>
          </p:cNvPr>
          <p:cNvSpPr txBox="1"/>
          <p:nvPr/>
        </p:nvSpPr>
        <p:spPr>
          <a:xfrm>
            <a:off x="4176074" y="1017882"/>
            <a:ext cx="4815527" cy="907941"/>
          </a:xfrm>
          <a:prstGeom prst="rect">
            <a:avLst/>
          </a:prstGeom>
          <a:noFill/>
        </p:spPr>
        <p:txBody>
          <a:bodyPr wrap="square" rtlCol="0">
            <a:spAutoFit/>
          </a:bodyPr>
          <a:lstStyle/>
          <a:p>
            <a:pPr algn="ctr"/>
            <a:r>
              <a:rPr lang="lv-LV" sz="1200" b="1" dirty="0">
                <a:latin typeface="Tahoma" panose="020B0604030504040204" pitchFamily="34" charset="0"/>
                <a:ea typeface="Tahoma" panose="020B0604030504040204" pitchFamily="34" charset="0"/>
                <a:cs typeface="Tahoma" panose="020B0604030504040204" pitchFamily="34" charset="0"/>
              </a:rPr>
              <a:t>Mājsaimniecību skaita procentuālais sadalījums pēc ienākumiem un mājokļa pieejamība </a:t>
            </a:r>
          </a:p>
          <a:p>
            <a:pPr algn="ctr"/>
            <a:r>
              <a:rPr lang="lv-LV" sz="1200" b="1" dirty="0">
                <a:latin typeface="Tahoma" panose="020B0604030504040204" pitchFamily="34" charset="0"/>
                <a:ea typeface="Tahoma" panose="020B0604030504040204" pitchFamily="34" charset="0"/>
                <a:cs typeface="Tahoma" panose="020B0604030504040204" pitchFamily="34" charset="0"/>
              </a:rPr>
              <a:t>(50 m</a:t>
            </a:r>
            <a:r>
              <a:rPr lang="lv-LV" sz="1200" b="1" baseline="30000" dirty="0">
                <a:latin typeface="Tahoma" panose="020B0604030504040204" pitchFamily="34" charset="0"/>
                <a:ea typeface="Tahoma" panose="020B0604030504040204" pitchFamily="34" charset="0"/>
                <a:cs typeface="Tahoma" panose="020B0604030504040204" pitchFamily="34" charset="0"/>
              </a:rPr>
              <a:t>2</a:t>
            </a:r>
            <a:r>
              <a:rPr lang="lv-LV" sz="1200" b="1" dirty="0">
                <a:latin typeface="Tahoma" panose="020B0604030504040204" pitchFamily="34" charset="0"/>
                <a:ea typeface="Tahoma" panose="020B0604030504040204" pitchFamily="34" charset="0"/>
                <a:cs typeface="Tahoma" panose="020B0604030504040204" pitchFamily="34" charset="0"/>
              </a:rPr>
              <a:t>) uz tirgus nosacījumiem</a:t>
            </a:r>
            <a:r>
              <a:rPr lang="lv-LV" sz="1200" b="1" baseline="30000" dirty="0">
                <a:latin typeface="Tahoma" panose="020B0604030504040204" pitchFamily="34" charset="0"/>
                <a:ea typeface="Tahoma" panose="020B0604030504040204" pitchFamily="34" charset="0"/>
                <a:cs typeface="Tahoma" panose="020B0604030504040204" pitchFamily="34" charset="0"/>
              </a:rPr>
              <a:t>2</a:t>
            </a:r>
          </a:p>
          <a:p>
            <a:endParaRPr lang="lv-LV" dirty="0"/>
          </a:p>
        </p:txBody>
      </p:sp>
      <p:graphicFrame>
        <p:nvGraphicFramePr>
          <p:cNvPr id="12" name="Chart 11">
            <a:extLst>
              <a:ext uri="{FF2B5EF4-FFF2-40B4-BE49-F238E27FC236}">
                <a16:creationId xmlns:a16="http://schemas.microsoft.com/office/drawing/2014/main" id="{A5877B6F-0976-4640-A074-91E76EFAA535}"/>
              </a:ext>
            </a:extLst>
          </p:cNvPr>
          <p:cNvGraphicFramePr/>
          <p:nvPr>
            <p:extLst>
              <p:ext uri="{D42A27DB-BD31-4B8C-83A1-F6EECF244321}">
                <p14:modId xmlns:p14="http://schemas.microsoft.com/office/powerpoint/2010/main" val="2644030890"/>
              </p:ext>
            </p:extLst>
          </p:nvPr>
        </p:nvGraphicFramePr>
        <p:xfrm>
          <a:off x="4534292" y="1703671"/>
          <a:ext cx="4304908" cy="4386778"/>
        </p:xfrm>
        <a:graphic>
          <a:graphicData uri="http://schemas.openxmlformats.org/drawingml/2006/chart">
            <c:chart xmlns:c="http://schemas.openxmlformats.org/drawingml/2006/chart" xmlns:r="http://schemas.openxmlformats.org/officeDocument/2006/relationships" r:id="rId2"/>
          </a:graphicData>
        </a:graphic>
      </p:graphicFrame>
      <p:cxnSp>
        <p:nvCxnSpPr>
          <p:cNvPr id="14" name="Straight Connector 13">
            <a:extLst>
              <a:ext uri="{FF2B5EF4-FFF2-40B4-BE49-F238E27FC236}">
                <a16:creationId xmlns:a16="http://schemas.microsoft.com/office/drawing/2014/main" id="{2AA779F8-B633-4C7B-A764-E827BFAD50C0}"/>
              </a:ext>
            </a:extLst>
          </p:cNvPr>
          <p:cNvCxnSpPr/>
          <p:nvPr/>
        </p:nvCxnSpPr>
        <p:spPr>
          <a:xfrm>
            <a:off x="4911361" y="2592371"/>
            <a:ext cx="2052000" cy="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Arrow: Right 14">
            <a:extLst>
              <a:ext uri="{FF2B5EF4-FFF2-40B4-BE49-F238E27FC236}">
                <a16:creationId xmlns:a16="http://schemas.microsoft.com/office/drawing/2014/main" id="{0F4E9BDE-D26D-4CF5-927A-AA60694622ED}"/>
              </a:ext>
            </a:extLst>
          </p:cNvPr>
          <p:cNvSpPr/>
          <p:nvPr/>
        </p:nvSpPr>
        <p:spPr>
          <a:xfrm>
            <a:off x="3955331" y="4157220"/>
            <a:ext cx="631595" cy="471340"/>
          </a:xfrm>
          <a:prstGeom prst="rightArrow">
            <a:avLst/>
          </a:prstGeom>
          <a:solidFill>
            <a:srgbClr val="FF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692825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3"/>
          </p:nvPr>
        </p:nvSpPr>
        <p:spPr/>
        <p:txBody>
          <a:bodyPr/>
          <a:lstStyle/>
          <a:p>
            <a:fld id="{0E466ADA-D24F-4538-A237-D6F0255529BA}" type="slidenum">
              <a:rPr lang="en-US" altLang="lv-LV" smtClean="0"/>
              <a:pPr/>
              <a:t>8</a:t>
            </a:fld>
            <a:endParaRPr lang="en-US" altLang="lv-LV"/>
          </a:p>
        </p:txBody>
      </p:sp>
      <p:sp>
        <p:nvSpPr>
          <p:cNvPr id="8" name="Rectangle 7"/>
          <p:cNvSpPr/>
          <p:nvPr/>
        </p:nvSpPr>
        <p:spPr>
          <a:xfrm>
            <a:off x="220772" y="4978568"/>
            <a:ext cx="5811304" cy="1769715"/>
          </a:xfrm>
          <a:prstGeom prst="rect">
            <a:avLst/>
          </a:prstGeom>
        </p:spPr>
        <p:txBody>
          <a:bodyPr wrap="square">
            <a:spAutoFit/>
          </a:bodyPr>
          <a:lstStyle/>
          <a:p>
            <a:pPr algn="just">
              <a:spcBef>
                <a:spcPts val="1200"/>
              </a:spcBef>
              <a:spcAft>
                <a:spcPts val="600"/>
              </a:spcAft>
            </a:pPr>
            <a:r>
              <a:rPr lang="lv-LV" sz="1600" b="1" dirty="0">
                <a:solidFill>
                  <a:srgbClr val="00859B"/>
                </a:solidFill>
                <a:latin typeface="Tahoma" panose="020B0604030504040204" pitchFamily="34" charset="0"/>
                <a:ea typeface="Tahoma" panose="020B0604030504040204" pitchFamily="34" charset="0"/>
                <a:cs typeface="Tahoma" panose="020B0604030504040204" pitchFamily="34" charset="0"/>
              </a:rPr>
              <a:t>OECD ieteikums:</a:t>
            </a:r>
          </a:p>
          <a:p>
            <a:pPr algn="just">
              <a:spcBef>
                <a:spcPts val="1200"/>
              </a:spcBef>
              <a:spcAft>
                <a:spcPts val="600"/>
              </a:spcAft>
            </a:pPr>
            <a:r>
              <a:rPr lang="lv-LV" sz="1800" dirty="0">
                <a:latin typeface="Tahoma" panose="020B0604030504040204" pitchFamily="34" charset="0"/>
                <a:ea typeface="Tahoma" panose="020B0604030504040204" pitchFamily="34" charset="0"/>
                <a:cs typeface="Tahoma" panose="020B0604030504040204" pitchFamily="34" charset="0"/>
              </a:rPr>
              <a:t>Palielināt finansējumu zemo izmaksu īres mājokļiem teritorijās ar pieaugošo nodarbinātību</a:t>
            </a:r>
            <a:r>
              <a:rPr lang="lv-LV" sz="1800" dirty="0"/>
              <a:t> </a:t>
            </a:r>
          </a:p>
          <a:p>
            <a:endParaRPr lang="lv-LV" dirty="0"/>
          </a:p>
          <a:p>
            <a:r>
              <a:rPr lang="lv-LV" sz="1000" i="1" dirty="0">
                <a:latin typeface="Tahoma" panose="020B0604030504040204" pitchFamily="34" charset="0"/>
                <a:ea typeface="Tahoma" panose="020B0604030504040204" pitchFamily="34" charset="0"/>
                <a:cs typeface="Tahoma" panose="020B0604030504040204" pitchFamily="34" charset="0"/>
              </a:rPr>
              <a:t>Avots: OECD pārskats par Latviju (2017) </a:t>
            </a:r>
            <a:r>
              <a:rPr lang="lv-LV" sz="1000" i="1" u="sng" dirty="0">
                <a:latin typeface="Tahoma" panose="020B0604030504040204" pitchFamily="34" charset="0"/>
                <a:ea typeface="Tahoma" panose="020B0604030504040204" pitchFamily="34" charset="0"/>
                <a:cs typeface="Tahoma" panose="020B0604030504040204" pitchFamily="34" charset="0"/>
                <a:hlinkClick r:id="rId3"/>
              </a:rPr>
              <a:t>http://www.oecd.org/economy/surveys/Latvia-2017-OECD-economic-survey-overview.pdf</a:t>
            </a:r>
            <a:endParaRPr lang="lv-LV" sz="1000" i="1" dirty="0">
              <a:latin typeface="Tahoma" panose="020B0604030504040204" pitchFamily="34" charset="0"/>
              <a:ea typeface="Tahoma" panose="020B0604030504040204" pitchFamily="34" charset="0"/>
              <a:cs typeface="Tahoma" panose="020B0604030504040204" pitchFamily="34" charset="0"/>
            </a:endParaRPr>
          </a:p>
        </p:txBody>
      </p:sp>
      <p:pic>
        <p:nvPicPr>
          <p:cNvPr id="14" name="Picture 13"/>
          <p:cNvPicPr>
            <a:picLocks noChangeAspect="1"/>
          </p:cNvPicPr>
          <p:nvPr/>
        </p:nvPicPr>
        <p:blipFill>
          <a:blip r:embed="rId4"/>
          <a:stretch>
            <a:fillRect/>
          </a:stretch>
        </p:blipFill>
        <p:spPr>
          <a:xfrm>
            <a:off x="6410226" y="5585037"/>
            <a:ext cx="2114747" cy="966965"/>
          </a:xfrm>
          <a:prstGeom prst="rect">
            <a:avLst/>
          </a:prstGeom>
        </p:spPr>
      </p:pic>
      <p:sp>
        <p:nvSpPr>
          <p:cNvPr id="7" name="Title 1">
            <a:extLst>
              <a:ext uri="{FF2B5EF4-FFF2-40B4-BE49-F238E27FC236}">
                <a16:creationId xmlns:a16="http://schemas.microsoft.com/office/drawing/2014/main" id="{2DBAD561-B2AB-4C49-AC23-599E25673EA0}"/>
              </a:ext>
            </a:extLst>
          </p:cNvPr>
          <p:cNvSpPr>
            <a:spLocks noGrp="1"/>
          </p:cNvSpPr>
          <p:nvPr>
            <p:ph type="title"/>
          </p:nvPr>
        </p:nvSpPr>
        <p:spPr>
          <a:xfrm>
            <a:off x="1752600" y="381000"/>
            <a:ext cx="6781800" cy="1036642"/>
          </a:xfrm>
        </p:spPr>
        <p:txBody>
          <a:bodyPr>
            <a:normAutofit/>
          </a:bodyPr>
          <a:lstStyle/>
          <a:p>
            <a:pPr algn="ctr"/>
            <a:r>
              <a:rPr lang="lv-LV" sz="2500" dirty="0">
                <a:latin typeface="Tahoma" panose="020B0604030504040204" pitchFamily="34" charset="0"/>
                <a:ea typeface="Tahoma" panose="020B0604030504040204" pitchFamily="34" charset="0"/>
                <a:cs typeface="Tahoma" panose="020B0604030504040204" pitchFamily="34" charset="0"/>
              </a:rPr>
              <a:t>OECD ekonomiskais izvērtējums par Latviju </a:t>
            </a:r>
          </a:p>
        </p:txBody>
      </p:sp>
      <p:pic>
        <p:nvPicPr>
          <p:cNvPr id="3" name="Picture 2">
            <a:extLst>
              <a:ext uri="{FF2B5EF4-FFF2-40B4-BE49-F238E27FC236}">
                <a16:creationId xmlns:a16="http://schemas.microsoft.com/office/drawing/2014/main" id="{51AECCAB-AFD2-4C24-99E9-AB8AA40A5EC8}"/>
              </a:ext>
            </a:extLst>
          </p:cNvPr>
          <p:cNvPicPr>
            <a:picLocks noChangeAspect="1"/>
          </p:cNvPicPr>
          <p:nvPr/>
        </p:nvPicPr>
        <p:blipFill rotWithShape="1">
          <a:blip r:embed="rId5">
            <a:extLst>
              <a:ext uri="{28A0092B-C50C-407E-A947-70E740481C1C}">
                <a14:useLocalDpi xmlns:a14="http://schemas.microsoft.com/office/drawing/2010/main" val="0"/>
              </a:ext>
            </a:extLst>
          </a:blip>
          <a:srcRect l="7841" b="12117"/>
          <a:stretch/>
        </p:blipFill>
        <p:spPr>
          <a:xfrm>
            <a:off x="135209" y="1342226"/>
            <a:ext cx="4521632" cy="3675896"/>
          </a:xfrm>
          <a:prstGeom prst="rect">
            <a:avLst/>
          </a:prstGeom>
        </p:spPr>
      </p:pic>
      <p:pic>
        <p:nvPicPr>
          <p:cNvPr id="5" name="Picture 4">
            <a:extLst>
              <a:ext uri="{FF2B5EF4-FFF2-40B4-BE49-F238E27FC236}">
                <a16:creationId xmlns:a16="http://schemas.microsoft.com/office/drawing/2014/main" id="{A1C52BD5-37E4-47AA-AC76-1F72E86B3C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99615" y="1549619"/>
            <a:ext cx="4193621" cy="3636342"/>
          </a:xfrm>
          <a:prstGeom prst="rect">
            <a:avLst/>
          </a:prstGeom>
        </p:spPr>
      </p:pic>
      <p:sp>
        <p:nvSpPr>
          <p:cNvPr id="2" name="Oval 1">
            <a:extLst>
              <a:ext uri="{FF2B5EF4-FFF2-40B4-BE49-F238E27FC236}">
                <a16:creationId xmlns:a16="http://schemas.microsoft.com/office/drawing/2014/main" id="{37F1FD13-494C-4E3B-B52F-DB00F055BAEC}"/>
              </a:ext>
            </a:extLst>
          </p:cNvPr>
          <p:cNvSpPr/>
          <p:nvPr/>
        </p:nvSpPr>
        <p:spPr>
          <a:xfrm>
            <a:off x="3242822" y="2997724"/>
            <a:ext cx="1348032" cy="471341"/>
          </a:xfrm>
          <a:prstGeom prst="ellipse">
            <a:avLst/>
          </a:prstGeom>
          <a:noFill/>
          <a:ln w="825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507085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054" y="265720"/>
            <a:ext cx="6096000" cy="1036642"/>
          </a:xfrm>
        </p:spPr>
        <p:txBody>
          <a:bodyPr>
            <a:normAutofit fontScale="90000"/>
          </a:bodyPr>
          <a:lstStyle/>
          <a:p>
            <a:pPr algn="ctr" defTabSz="914400" eaLnBrk="0" hangingPunct="0"/>
            <a:r>
              <a:rPr lang="lv-LV" altLang="lv-LV" dirty="0">
                <a:latin typeface="Tahoma" panose="020B0604030504040204" pitchFamily="34" charset="0"/>
                <a:ea typeface="Tahoma" panose="020B0604030504040204" pitchFamily="34" charset="0"/>
                <a:cs typeface="Tahoma" panose="020B0604030504040204" pitchFamily="34" charset="0"/>
              </a:rPr>
              <a:t>Privāto investīciju trūkums daudzdzīvokļu namu celtniecībā (</a:t>
            </a:r>
            <a:r>
              <a:rPr lang="lv-LV" altLang="lv-LV" i="1" dirty="0">
                <a:latin typeface="Tahoma" panose="020B0604030504040204" pitchFamily="34" charset="0"/>
                <a:ea typeface="Tahoma" panose="020B0604030504040204" pitchFamily="34" charset="0"/>
                <a:cs typeface="Tahoma" panose="020B0604030504040204" pitchFamily="34" charset="0"/>
              </a:rPr>
              <a:t>t.sk. īres namu</a:t>
            </a:r>
            <a:r>
              <a:rPr lang="lv-LV" altLang="lv-LV" dirty="0">
                <a:latin typeface="Tahoma" panose="020B0604030504040204" pitchFamily="34" charset="0"/>
                <a:ea typeface="Tahoma" panose="020B0604030504040204" pitchFamily="34" charset="0"/>
                <a:cs typeface="Tahoma" panose="020B0604030504040204" pitchFamily="34" charset="0"/>
              </a:rPr>
              <a:t>)</a:t>
            </a:r>
          </a:p>
        </p:txBody>
      </p:sp>
      <p:sp>
        <p:nvSpPr>
          <p:cNvPr id="6" name="Slide Number Placeholder 5"/>
          <p:cNvSpPr>
            <a:spLocks noGrp="1"/>
          </p:cNvSpPr>
          <p:nvPr>
            <p:ph type="sldNum" sz="quarter" idx="13"/>
          </p:nvPr>
        </p:nvSpPr>
        <p:spPr/>
        <p:txBody>
          <a:bodyPr/>
          <a:lstStyle/>
          <a:p>
            <a:fld id="{0E466ADA-D24F-4538-A237-D6F0255529BA}" type="slidenum">
              <a:rPr lang="en-US" altLang="lv-LV" smtClean="0"/>
              <a:pPr/>
              <a:t>9</a:t>
            </a:fld>
            <a:endParaRPr lang="en-US" altLang="lv-LV"/>
          </a:p>
        </p:txBody>
      </p:sp>
      <p:graphicFrame>
        <p:nvGraphicFramePr>
          <p:cNvPr id="19" name="Content Placeholder 6">
            <a:extLst>
              <a:ext uri="{FF2B5EF4-FFF2-40B4-BE49-F238E27FC236}">
                <a16:creationId xmlns:a16="http://schemas.microsoft.com/office/drawing/2014/main" id="{B5D749E9-7642-4939-9BE7-3ECBAAD27987}"/>
              </a:ext>
            </a:extLst>
          </p:cNvPr>
          <p:cNvGraphicFramePr>
            <a:graphicFrameLocks noGrp="1"/>
          </p:cNvGraphicFramePr>
          <p:nvPr>
            <p:ph idx="1"/>
            <p:extLst>
              <p:ext uri="{D42A27DB-BD31-4B8C-83A1-F6EECF244321}">
                <p14:modId xmlns:p14="http://schemas.microsoft.com/office/powerpoint/2010/main" val="2064131058"/>
              </p:ext>
            </p:extLst>
          </p:nvPr>
        </p:nvGraphicFramePr>
        <p:xfrm>
          <a:off x="409902" y="1302362"/>
          <a:ext cx="7987151" cy="361647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2E5C2C05-1D6E-4EAC-9BC7-18F1E5B274BB}"/>
              </a:ext>
            </a:extLst>
          </p:cNvPr>
          <p:cNvSpPr txBox="1"/>
          <p:nvPr/>
        </p:nvSpPr>
        <p:spPr>
          <a:xfrm>
            <a:off x="506878" y="5206364"/>
            <a:ext cx="7890176" cy="1015663"/>
          </a:xfrm>
          <a:prstGeom prst="rect">
            <a:avLst/>
          </a:prstGeom>
          <a:noFill/>
        </p:spPr>
        <p:txBody>
          <a:bodyPr wrap="square" rtlCol="0">
            <a:spAutoFit/>
          </a:bodyPr>
          <a:lstStyle/>
          <a:p>
            <a:pPr algn="just" defTabSz="914400" eaLnBrk="0" hangingPunct="0">
              <a:spcBef>
                <a:spcPts val="600"/>
              </a:spcBef>
              <a:spcAft>
                <a:spcPts val="0"/>
              </a:spcAft>
            </a:pPr>
            <a:r>
              <a:rPr lang="lv-LV" altLang="lv-LV" sz="1800" b="1" dirty="0">
                <a:solidFill>
                  <a:srgbClr val="00859B"/>
                </a:solidFill>
                <a:latin typeface="Tahoma" panose="020B0604030504040204" pitchFamily="34" charset="0"/>
                <a:ea typeface="Tahoma" panose="020B0604030504040204" pitchFamily="34" charset="0"/>
                <a:cs typeface="Tahoma" panose="020B0604030504040204" pitchFamily="34" charset="0"/>
              </a:rPr>
              <a:t>Secinājumi</a:t>
            </a:r>
          </a:p>
          <a:p>
            <a:pPr marL="285750" indent="-285750" algn="just" defTabSz="914400" eaLnBrk="0" hangingPunct="0">
              <a:spcBef>
                <a:spcPts val="600"/>
              </a:spcBef>
              <a:spcAft>
                <a:spcPts val="0"/>
              </a:spcAft>
              <a:buFont typeface="Arial" panose="020B0604020202020204" pitchFamily="34" charset="0"/>
              <a:buChar char="•"/>
            </a:pPr>
            <a:r>
              <a:rPr lang="lv-LV" altLang="lv-LV" sz="1600" dirty="0">
                <a:latin typeface="Tahoma" panose="020B0604030504040204" pitchFamily="34" charset="0"/>
                <a:ea typeface="Tahoma" panose="020B0604030504040204" pitchFamily="34" charset="0"/>
                <a:cs typeface="Tahoma" panose="020B0604030504040204" pitchFamily="34" charset="0"/>
              </a:rPr>
              <a:t>No 1993.-2014.gadam ir uzcelti tikai </a:t>
            </a:r>
            <a:r>
              <a:rPr lang="lv-LV" altLang="lv-LV" sz="1600" b="1" dirty="0">
                <a:solidFill>
                  <a:srgbClr val="00859B"/>
                </a:solidFill>
                <a:latin typeface="Tahoma" panose="020B0604030504040204" pitchFamily="34" charset="0"/>
                <a:ea typeface="Tahoma" panose="020B0604030504040204" pitchFamily="34" charset="0"/>
                <a:cs typeface="Tahoma" panose="020B0604030504040204" pitchFamily="34" charset="0"/>
              </a:rPr>
              <a:t>2% </a:t>
            </a:r>
            <a:r>
              <a:rPr lang="lv-LV" altLang="lv-LV" sz="1600" dirty="0">
                <a:latin typeface="Tahoma" panose="020B0604030504040204" pitchFamily="34" charset="0"/>
                <a:ea typeface="Tahoma" panose="020B0604030504040204" pitchFamily="34" charset="0"/>
                <a:cs typeface="Tahoma" panose="020B0604030504040204" pitchFamily="34" charset="0"/>
              </a:rPr>
              <a:t>no daudzdzīvokļu namu skaita</a:t>
            </a:r>
          </a:p>
          <a:p>
            <a:pPr marL="285750" indent="-285750" algn="just" defTabSz="914400" eaLnBrk="0" hangingPunct="0">
              <a:spcBef>
                <a:spcPts val="600"/>
              </a:spcBef>
              <a:spcAft>
                <a:spcPts val="0"/>
              </a:spcAft>
              <a:buFont typeface="Arial" panose="020B0604020202020204" pitchFamily="34" charset="0"/>
              <a:buChar char="•"/>
            </a:pPr>
            <a:r>
              <a:rPr lang="lv-LV" altLang="lv-LV" sz="1600" dirty="0">
                <a:latin typeface="Tahoma" panose="020B0604030504040204" pitchFamily="34" charset="0"/>
                <a:ea typeface="Tahoma" panose="020B0604030504040204" pitchFamily="34" charset="0"/>
                <a:cs typeface="Tahoma" panose="020B0604030504040204" pitchFamily="34" charset="0"/>
              </a:rPr>
              <a:t>Jauno daudzdzīvokļu namu celtniecība koncentrēta  </a:t>
            </a:r>
            <a:r>
              <a:rPr lang="lv-LV" altLang="lv-LV" sz="1600" b="1" dirty="0">
                <a:solidFill>
                  <a:srgbClr val="00859B"/>
                </a:solidFill>
                <a:latin typeface="Tahoma" panose="020B0604030504040204" pitchFamily="34" charset="0"/>
                <a:ea typeface="Tahoma" panose="020B0604030504040204" pitchFamily="34" charset="0"/>
                <a:cs typeface="Tahoma" panose="020B0604030504040204" pitchFamily="34" charset="0"/>
              </a:rPr>
              <a:t>Rīgā, Jūrmalā</a:t>
            </a:r>
            <a:r>
              <a:rPr lang="lv-LV" altLang="lv-LV" sz="1600" b="1" baseline="30000" dirty="0">
                <a:solidFill>
                  <a:srgbClr val="00859B"/>
                </a:solidFill>
                <a:latin typeface="Tahoma" panose="020B0604030504040204" pitchFamily="34" charset="0"/>
                <a:ea typeface="Tahoma" panose="020B0604030504040204" pitchFamily="34" charset="0"/>
                <a:cs typeface="Tahoma" panose="020B0604030504040204" pitchFamily="34" charset="0"/>
              </a:rPr>
              <a:t>2</a:t>
            </a:r>
          </a:p>
        </p:txBody>
      </p:sp>
      <p:graphicFrame>
        <p:nvGraphicFramePr>
          <p:cNvPr id="7" name="Chart 6">
            <a:extLst>
              <a:ext uri="{FF2B5EF4-FFF2-40B4-BE49-F238E27FC236}">
                <a16:creationId xmlns:a16="http://schemas.microsoft.com/office/drawing/2014/main" id="{F55906FF-E96E-4D48-AAC7-2328C606D0EF}"/>
              </a:ext>
            </a:extLst>
          </p:cNvPr>
          <p:cNvGraphicFramePr>
            <a:graphicFrameLocks/>
          </p:cNvGraphicFramePr>
          <p:nvPr>
            <p:extLst>
              <p:ext uri="{D42A27DB-BD31-4B8C-83A1-F6EECF244321}">
                <p14:modId xmlns:p14="http://schemas.microsoft.com/office/powerpoint/2010/main" val="3993647551"/>
              </p:ext>
            </p:extLst>
          </p:nvPr>
        </p:nvGraphicFramePr>
        <p:xfrm>
          <a:off x="273377" y="1778424"/>
          <a:ext cx="8565823" cy="3884821"/>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DEFE656D-D6AE-44B6-99ED-60867D366B0B}"/>
              </a:ext>
            </a:extLst>
          </p:cNvPr>
          <p:cNvSpPr txBox="1"/>
          <p:nvPr/>
        </p:nvSpPr>
        <p:spPr>
          <a:xfrm>
            <a:off x="2026763" y="1289078"/>
            <a:ext cx="5938886" cy="846386"/>
          </a:xfrm>
          <a:prstGeom prst="rect">
            <a:avLst/>
          </a:prstGeom>
          <a:noFill/>
        </p:spPr>
        <p:txBody>
          <a:bodyPr wrap="square" rtlCol="0">
            <a:spAutoFit/>
          </a:bodyPr>
          <a:lstStyle/>
          <a:p>
            <a:pPr lvl="0" algn="ctr"/>
            <a:r>
              <a:rPr lang="lv-LV" sz="1600" b="1" dirty="0">
                <a:solidFill>
                  <a:prstClr val="black"/>
                </a:solidFill>
                <a:latin typeface="Tahoma" panose="020B0604030504040204" pitchFamily="34" charset="0"/>
                <a:ea typeface="Tahoma" panose="020B0604030504040204" pitchFamily="34" charset="0"/>
                <a:cs typeface="Tahoma" panose="020B0604030504040204" pitchFamily="34" charset="0"/>
              </a:rPr>
              <a:t>Daudzdzīvokļu namu skaita procentuālais sadalījums pēc nodošanas ekspluatācijā gada</a:t>
            </a:r>
            <a:r>
              <a:rPr lang="lv-LV" sz="1600" b="1" baseline="30000" dirty="0">
                <a:solidFill>
                  <a:prstClr val="black"/>
                </a:solidFill>
                <a:latin typeface="Tahoma" panose="020B0604030504040204" pitchFamily="34" charset="0"/>
                <a:ea typeface="Tahoma" panose="020B0604030504040204" pitchFamily="34" charset="0"/>
                <a:cs typeface="Tahoma" panose="020B0604030504040204" pitchFamily="34" charset="0"/>
              </a:rPr>
              <a:t>1</a:t>
            </a:r>
          </a:p>
          <a:p>
            <a:endParaRPr lang="lv-LV" dirty="0"/>
          </a:p>
        </p:txBody>
      </p:sp>
      <p:sp>
        <p:nvSpPr>
          <p:cNvPr id="8" name="Rectangle 7">
            <a:extLst>
              <a:ext uri="{FF2B5EF4-FFF2-40B4-BE49-F238E27FC236}">
                <a16:creationId xmlns:a16="http://schemas.microsoft.com/office/drawing/2014/main" id="{FC7275B3-5FA1-47E3-9FA0-244801544231}"/>
              </a:ext>
            </a:extLst>
          </p:cNvPr>
          <p:cNvSpPr/>
          <p:nvPr/>
        </p:nvSpPr>
        <p:spPr>
          <a:xfrm>
            <a:off x="402211" y="6253010"/>
            <a:ext cx="8436989" cy="400110"/>
          </a:xfrm>
          <a:prstGeom prst="rect">
            <a:avLst/>
          </a:prstGeom>
        </p:spPr>
        <p:txBody>
          <a:bodyPr wrap="square">
            <a:spAutoFit/>
          </a:bodyPr>
          <a:lstStyle/>
          <a:p>
            <a:r>
              <a:rPr lang="lv-LV" sz="1000" i="1" dirty="0">
                <a:latin typeface="Tahoma" panose="020B0604030504040204" pitchFamily="34" charset="0"/>
                <a:ea typeface="Tahoma" panose="020B0604030504040204" pitchFamily="34" charset="0"/>
                <a:cs typeface="Tahoma" panose="020B0604030504040204" pitchFamily="34" charset="0"/>
              </a:rPr>
              <a:t>Avots: </a:t>
            </a:r>
            <a:r>
              <a:rPr lang="lv-LV" sz="1000" i="1" baseline="30000" dirty="0">
                <a:latin typeface="Tahoma" panose="020B0604030504040204" pitchFamily="34" charset="0"/>
                <a:ea typeface="Tahoma" panose="020B0604030504040204" pitchFamily="34" charset="0"/>
                <a:cs typeface="Tahoma" panose="020B0604030504040204" pitchFamily="34" charset="0"/>
              </a:rPr>
              <a:t>1</a:t>
            </a:r>
            <a:r>
              <a:rPr lang="lv-LV" sz="1000" i="1" dirty="0">
                <a:latin typeface="Tahoma" panose="020B0604030504040204" pitchFamily="34" charset="0"/>
                <a:ea typeface="Tahoma" panose="020B0604030504040204" pitchFamily="34" charset="0"/>
                <a:cs typeface="Tahoma" panose="020B0604030504040204" pitchFamily="34" charset="0"/>
              </a:rPr>
              <a:t> Valsts Kadastra informācijas sistēma</a:t>
            </a:r>
          </a:p>
          <a:p>
            <a:r>
              <a:rPr lang="lv-LV" sz="1000" i="1" baseline="30000" dirty="0">
                <a:latin typeface="Tahoma" panose="020B0604030504040204" pitchFamily="34" charset="0"/>
                <a:ea typeface="Tahoma" panose="020B0604030504040204" pitchFamily="34" charset="0"/>
                <a:cs typeface="Tahoma" panose="020B0604030504040204" pitchFamily="34" charset="0"/>
              </a:rPr>
              <a:t>              2</a:t>
            </a:r>
            <a:r>
              <a:rPr lang="lv-LV" sz="1000" i="1" dirty="0">
                <a:latin typeface="Tahoma" panose="020B0604030504040204" pitchFamily="34" charset="0"/>
                <a:ea typeface="Tahoma" panose="020B0604030504040204" pitchFamily="34" charset="0"/>
                <a:cs typeface="Tahoma" panose="020B0604030504040204" pitchFamily="34" charset="0"/>
              </a:rPr>
              <a:t> </a:t>
            </a:r>
            <a:r>
              <a:rPr lang="lv-LV" sz="1000" i="1" dirty="0">
                <a:solidFill>
                  <a:prstClr val="black"/>
                </a:solidFill>
                <a:latin typeface="Tahoma" panose="020B0604030504040204" pitchFamily="34" charset="0"/>
                <a:ea typeface="Tahoma" panose="020B0604030504040204" pitchFamily="34" charset="0"/>
                <a:cs typeface="Tahoma" panose="020B0604030504040204" pitchFamily="34" charset="0"/>
              </a:rPr>
              <a:t>Centrālās statistikas pārvaldes dati par 2016.gadu</a:t>
            </a:r>
            <a:endParaRPr lang="lv-LV" sz="1000"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00662496"/>
      </p:ext>
    </p:extLst>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alpha val="7000"/>
          </a:schemeClr>
        </a:solidFill>
        <a:ln w="25400">
          <a:solidFill>
            <a:srgbClr val="7FF905"/>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Prezentacija_LV</Template>
  <TotalTime>0</TotalTime>
  <Words>1517</Words>
  <Application>Microsoft Office PowerPoint</Application>
  <PresentationFormat>On-screen Show (4:3)</PresentationFormat>
  <Paragraphs>415</Paragraphs>
  <Slides>25</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ＭＳ Ｐゴシック</vt:lpstr>
      <vt:lpstr>Arial</vt:lpstr>
      <vt:lpstr>Calibri</vt:lpstr>
      <vt:lpstr>Calibri Light</vt:lpstr>
      <vt:lpstr>Tahoma</vt:lpstr>
      <vt:lpstr>Times New Roman</vt:lpstr>
      <vt:lpstr>Verdana</vt:lpstr>
      <vt:lpstr>Wingdings</vt:lpstr>
      <vt:lpstr>89_Prezentacija_templateLV</vt:lpstr>
      <vt:lpstr>Atbalsts īres namu būvniecībai reģionos</vt:lpstr>
      <vt:lpstr>ATBALSTA NEPIECIEŠAMĪBAS PAMATOJUMS ĪRES NAMU BŪVNIECĪBAI REĢIONOS</vt:lpstr>
      <vt:lpstr>Izaicinājumi mājokļa pieejamībai reģionos</vt:lpstr>
      <vt:lpstr>Ekspluatācijā pieņemtie jaunie dzīvokļi</vt:lpstr>
      <vt:lpstr>Pieprasījums reģionos pēc mājokļiem </vt:lpstr>
      <vt:lpstr>Dzīvokļu (50m2) īres maksa jaunbūvētos projektos uz tirgus nosacījumiem </vt:lpstr>
      <vt:lpstr>Mājokļa pieejamība mājsaimniecībām Latvijā</vt:lpstr>
      <vt:lpstr>OECD ekonomiskais izvērtējums par Latviju </vt:lpstr>
      <vt:lpstr>Privāto investīciju trūkums daudzdzīvokļu namu celtniecībā (t.sk. īres namu)</vt:lpstr>
      <vt:lpstr>Iedzīvotāju skaita izmaiņas  2010.-2017.gadā, procentos</vt:lpstr>
      <vt:lpstr>Iedzīvotāju iekšzemes migrācija  2010.-2017.gadā</vt:lpstr>
      <vt:lpstr>Iedzīvotāju migrācija un tās ekonomiskā ietekme uz tautsaimniecību</vt:lpstr>
      <vt:lpstr>EKONOMIKAS MINISTRIJAS PRIEKŠLIKUMS ATBALSTA PROGRAMMAS NOSACĪJUMIEM ĪRES NAMU BŪVNIECĪBAI REĢIONOS</vt:lpstr>
      <vt:lpstr>Atbalsta programmas mērķis un rezultāti</vt:lpstr>
      <vt:lpstr>Atbalsta programmas nosacījumi</vt:lpstr>
      <vt:lpstr>Atbalsta programmas nosacījumi atbalstītām ēkām un īrniekiem</vt:lpstr>
      <vt:lpstr>Kritēriji projektu pieteikumu atlasei</vt:lpstr>
      <vt:lpstr>Granta atmaksāšana būtisku pārkāpumu gadījumā</vt:lpstr>
      <vt:lpstr>Programma plānotā ietekme uz mājokļa pieejamību mājsaimniecībām</vt:lpstr>
      <vt:lpstr>Ekonomiskie ieguvumi īres namu būvniecībai reģionos</vt:lpstr>
      <vt:lpstr>ATBALSTS MĀJOKĻA PIEEJAMĪBAI CITĀS VALSTĪS</vt:lpstr>
      <vt:lpstr>ES valstu atbalsts mājokļu pieejamības veicināšanai1</vt:lpstr>
      <vt:lpstr>Ārvalstu pieredze īres namu būvniecībā - Nīderlande</vt:lpstr>
      <vt:lpstr>Ārvalstu pieredze īres namu būvniecībā - Dānija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Ministrijas prioritārie rīcības virzieni 2017.gadā</dc:title>
  <dc:creator>Mārtiņš Auders</dc:creator>
  <cp:lastModifiedBy>Dace Vītola</cp:lastModifiedBy>
  <cp:revision>349</cp:revision>
  <cp:lastPrinted>2018-04-21T05:23:41Z</cp:lastPrinted>
  <dcterms:created xsi:type="dcterms:W3CDTF">2016-10-03T12:10:45Z</dcterms:created>
  <dcterms:modified xsi:type="dcterms:W3CDTF">2018-04-21T05:52:40Z</dcterms:modified>
</cp:coreProperties>
</file>